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29" r:id="rId1"/>
  </p:sldMasterIdLst>
  <p:notesMasterIdLst>
    <p:notesMasterId r:id="rId20"/>
  </p:notesMasterIdLst>
  <p:sldIdLst>
    <p:sldId id="256" r:id="rId2"/>
    <p:sldId id="294" r:id="rId3"/>
    <p:sldId id="295" r:id="rId4"/>
    <p:sldId id="258" r:id="rId5"/>
    <p:sldId id="296" r:id="rId6"/>
    <p:sldId id="263" r:id="rId7"/>
    <p:sldId id="257" r:id="rId8"/>
    <p:sldId id="297" r:id="rId9"/>
    <p:sldId id="265" r:id="rId10"/>
    <p:sldId id="260" r:id="rId11"/>
    <p:sldId id="298" r:id="rId12"/>
    <p:sldId id="293" r:id="rId13"/>
    <p:sldId id="261" r:id="rId14"/>
    <p:sldId id="299" r:id="rId15"/>
    <p:sldId id="271" r:id="rId16"/>
    <p:sldId id="270" r:id="rId17"/>
    <p:sldId id="274" r:id="rId18"/>
    <p:sldId id="273" r:id="rId19"/>
  </p:sldIdLst>
  <p:sldSz cx="12192000" cy="6858000"/>
  <p:notesSz cx="6858000" cy="9144000"/>
  <p:embeddedFontLst>
    <p:embeddedFont>
      <p:font typeface="Century Gothic" panose="020B0502020202020204" pitchFamily="34" charset="0"/>
      <p:regular r:id="rId21"/>
      <p:bold r:id="rId22"/>
      <p:italic r:id="rId23"/>
      <p:boldItalic r:id="rId24"/>
    </p:embeddedFont>
    <p:embeddedFont>
      <p:font typeface="Wingdings 2" panose="05020102010507070707" pitchFamily="18" charset="2"/>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enter for Evidence &amp; Innovation" id="{77356261-162F-45A4-87EC-569FC7140258}">
          <p14:sldIdLst>
            <p14:sldId id="256"/>
            <p14:sldId id="294"/>
            <p14:sldId id="295"/>
            <p14:sldId id="258"/>
            <p14:sldId id="296"/>
            <p14:sldId id="263"/>
            <p14:sldId id="257"/>
            <p14:sldId id="297"/>
            <p14:sldId id="265"/>
            <p14:sldId id="260"/>
            <p14:sldId id="298"/>
            <p14:sldId id="293"/>
            <p14:sldId id="261"/>
            <p14:sldId id="299"/>
            <p14:sldId id="271"/>
            <p14:sldId id="270"/>
            <p14:sldId id="274"/>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0" autoAdjust="0"/>
    <p:restoredTop sz="52646" autoAdjust="0"/>
  </p:normalViewPr>
  <p:slideViewPr>
    <p:cSldViewPr snapToGrid="0">
      <p:cViewPr varScale="1">
        <p:scale>
          <a:sx n="62" d="100"/>
          <a:sy n="62" d="100"/>
        </p:scale>
        <p:origin x="1349" y="5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3082"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1FC56-B57B-458C-BF30-04A60E697A68}" type="datetimeFigureOut">
              <a:rPr lang="en-US" smtClean="0"/>
              <a:t>10/30/2018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6403A-48AF-4309-8FA5-CDD6D4F98CD9}" type="slidenum">
              <a:rPr lang="en-US" smtClean="0"/>
              <a:t>‹#›</a:t>
            </a:fld>
            <a:endParaRPr lang="en-US" dirty="0"/>
          </a:p>
        </p:txBody>
      </p:sp>
    </p:spTree>
    <p:extLst>
      <p:ext uri="{BB962C8B-B14F-4D97-AF65-F5344CB8AC3E}">
        <p14:creationId xmlns:p14="http://schemas.microsoft.com/office/powerpoint/2010/main" val="34409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a:t>
            </a:fld>
            <a:endParaRPr lang="en-US" dirty="0"/>
          </a:p>
        </p:txBody>
      </p:sp>
    </p:spTree>
    <p:extLst>
      <p:ext uri="{BB962C8B-B14F-4D97-AF65-F5344CB8AC3E}">
        <p14:creationId xmlns:p14="http://schemas.microsoft.com/office/powerpoint/2010/main" val="1354496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10</a:t>
            </a:fld>
            <a:endParaRPr lang="en-US" dirty="0"/>
          </a:p>
        </p:txBody>
      </p:sp>
    </p:spTree>
    <p:extLst>
      <p:ext uri="{BB962C8B-B14F-4D97-AF65-F5344CB8AC3E}">
        <p14:creationId xmlns:p14="http://schemas.microsoft.com/office/powerpoint/2010/main" val="373887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11</a:t>
            </a:fld>
            <a:endParaRPr lang="en-US" dirty="0"/>
          </a:p>
        </p:txBody>
      </p:sp>
    </p:spTree>
    <p:extLst>
      <p:ext uri="{BB962C8B-B14F-4D97-AF65-F5344CB8AC3E}">
        <p14:creationId xmlns:p14="http://schemas.microsoft.com/office/powerpoint/2010/main" val="418573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12</a:t>
            </a:fld>
            <a:endParaRPr lang="en-US" dirty="0"/>
          </a:p>
        </p:txBody>
      </p:sp>
    </p:spTree>
    <p:extLst>
      <p:ext uri="{BB962C8B-B14F-4D97-AF65-F5344CB8AC3E}">
        <p14:creationId xmlns:p14="http://schemas.microsoft.com/office/powerpoint/2010/main" val="1087363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13</a:t>
            </a:fld>
            <a:endParaRPr lang="en-US" dirty="0"/>
          </a:p>
        </p:txBody>
      </p:sp>
    </p:spTree>
    <p:extLst>
      <p:ext uri="{BB962C8B-B14F-4D97-AF65-F5344CB8AC3E}">
        <p14:creationId xmlns:p14="http://schemas.microsoft.com/office/powerpoint/2010/main" val="3979876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14</a:t>
            </a:fld>
            <a:endParaRPr lang="en-US" dirty="0"/>
          </a:p>
        </p:txBody>
      </p:sp>
    </p:spTree>
    <p:extLst>
      <p:ext uri="{BB962C8B-B14F-4D97-AF65-F5344CB8AC3E}">
        <p14:creationId xmlns:p14="http://schemas.microsoft.com/office/powerpoint/2010/main" val="489256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15</a:t>
            </a:fld>
            <a:endParaRPr lang="en-US" dirty="0"/>
          </a:p>
        </p:txBody>
      </p:sp>
    </p:spTree>
    <p:extLst>
      <p:ext uri="{BB962C8B-B14F-4D97-AF65-F5344CB8AC3E}">
        <p14:creationId xmlns:p14="http://schemas.microsoft.com/office/powerpoint/2010/main" val="3701821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16</a:t>
            </a:fld>
            <a:endParaRPr lang="en-US" dirty="0"/>
          </a:p>
        </p:txBody>
      </p:sp>
    </p:spTree>
    <p:extLst>
      <p:ext uri="{BB962C8B-B14F-4D97-AF65-F5344CB8AC3E}">
        <p14:creationId xmlns:p14="http://schemas.microsoft.com/office/powerpoint/2010/main" val="224854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17</a:t>
            </a:fld>
            <a:endParaRPr lang="en-US" dirty="0"/>
          </a:p>
        </p:txBody>
      </p:sp>
    </p:spTree>
    <p:extLst>
      <p:ext uri="{BB962C8B-B14F-4D97-AF65-F5344CB8AC3E}">
        <p14:creationId xmlns:p14="http://schemas.microsoft.com/office/powerpoint/2010/main" val="1641616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18</a:t>
            </a:fld>
            <a:endParaRPr lang="en-US" dirty="0"/>
          </a:p>
        </p:txBody>
      </p:sp>
    </p:spTree>
    <p:extLst>
      <p:ext uri="{BB962C8B-B14F-4D97-AF65-F5344CB8AC3E}">
        <p14:creationId xmlns:p14="http://schemas.microsoft.com/office/powerpoint/2010/main" val="363671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2</a:t>
            </a:fld>
            <a:endParaRPr lang="en-US" dirty="0"/>
          </a:p>
        </p:txBody>
      </p:sp>
    </p:spTree>
    <p:extLst>
      <p:ext uri="{BB962C8B-B14F-4D97-AF65-F5344CB8AC3E}">
        <p14:creationId xmlns:p14="http://schemas.microsoft.com/office/powerpoint/2010/main" val="601403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3</a:t>
            </a:fld>
            <a:endParaRPr lang="en-US" dirty="0"/>
          </a:p>
        </p:txBody>
      </p:sp>
    </p:spTree>
    <p:extLst>
      <p:ext uri="{BB962C8B-B14F-4D97-AF65-F5344CB8AC3E}">
        <p14:creationId xmlns:p14="http://schemas.microsoft.com/office/powerpoint/2010/main" val="426198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4</a:t>
            </a:fld>
            <a:endParaRPr lang="en-US" dirty="0"/>
          </a:p>
        </p:txBody>
      </p:sp>
    </p:spTree>
    <p:extLst>
      <p:ext uri="{BB962C8B-B14F-4D97-AF65-F5344CB8AC3E}">
        <p14:creationId xmlns:p14="http://schemas.microsoft.com/office/powerpoint/2010/main" val="180311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5</a:t>
            </a:fld>
            <a:endParaRPr lang="en-US" dirty="0"/>
          </a:p>
        </p:txBody>
      </p:sp>
    </p:spTree>
    <p:extLst>
      <p:ext uri="{BB962C8B-B14F-4D97-AF65-F5344CB8AC3E}">
        <p14:creationId xmlns:p14="http://schemas.microsoft.com/office/powerpoint/2010/main" val="676071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906403A-48AF-4309-8FA5-CDD6D4F98CD9}" type="slidenum">
              <a:rPr lang="en-US" smtClean="0"/>
              <a:t>6</a:t>
            </a:fld>
            <a:endParaRPr lang="en-US" dirty="0"/>
          </a:p>
        </p:txBody>
      </p:sp>
    </p:spTree>
    <p:extLst>
      <p:ext uri="{BB962C8B-B14F-4D97-AF65-F5344CB8AC3E}">
        <p14:creationId xmlns:p14="http://schemas.microsoft.com/office/powerpoint/2010/main" val="35560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7</a:t>
            </a:fld>
            <a:endParaRPr lang="en-US" dirty="0"/>
          </a:p>
        </p:txBody>
      </p:sp>
    </p:spTree>
    <p:extLst>
      <p:ext uri="{BB962C8B-B14F-4D97-AF65-F5344CB8AC3E}">
        <p14:creationId xmlns:p14="http://schemas.microsoft.com/office/powerpoint/2010/main" val="709903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8</a:t>
            </a:fld>
            <a:endParaRPr lang="en-US" dirty="0"/>
          </a:p>
        </p:txBody>
      </p:sp>
    </p:spTree>
    <p:extLst>
      <p:ext uri="{BB962C8B-B14F-4D97-AF65-F5344CB8AC3E}">
        <p14:creationId xmlns:p14="http://schemas.microsoft.com/office/powerpoint/2010/main" val="15219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906403A-48AF-4309-8FA5-CDD6D4F98CD9}" type="slidenum">
              <a:rPr lang="en-US" smtClean="0"/>
              <a:t>9</a:t>
            </a:fld>
            <a:endParaRPr lang="en-US" dirty="0"/>
          </a:p>
        </p:txBody>
      </p:sp>
    </p:spTree>
    <p:extLst>
      <p:ext uri="{BB962C8B-B14F-4D97-AF65-F5344CB8AC3E}">
        <p14:creationId xmlns:p14="http://schemas.microsoft.com/office/powerpoint/2010/main" val="1320339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1018E8-9B4D-4E36-8B4B-87EA7885C1E7}" type="datetime1">
              <a:rPr lang="en-US" smtClean="0"/>
              <a:t>10/30/2018</a:t>
            </a:fld>
            <a:endParaRPr lang="en-US" dirty="0"/>
          </a:p>
        </p:txBody>
      </p:sp>
      <p:sp>
        <p:nvSpPr>
          <p:cNvPr id="5" name="Footer Placeholder 4"/>
          <p:cNvSpPr>
            <a:spLocks noGrp="1"/>
          </p:cNvSpPr>
          <p:nvPr>
            <p:ph type="ftr" sz="quarter" idx="11"/>
          </p:nvPr>
        </p:nvSpPr>
        <p:spPr/>
        <p:txBody>
          <a:bodyPr/>
          <a:lstStyle/>
          <a:p>
            <a:r>
              <a:rPr lang="en-US" dirty="0" smtClean="0"/>
              <a:t>© 2018 Healthy Teen Network</a:t>
            </a:r>
            <a:endParaRPr lang="en-US" dirty="0"/>
          </a:p>
        </p:txBody>
      </p:sp>
      <p:sp>
        <p:nvSpPr>
          <p:cNvPr id="6" name="Slide Number Placeholder 5"/>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82504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42B9B688-0701-46AE-9B1C-C2AB147E11D9}" type="datetime1">
              <a:rPr lang="en-US" smtClean="0"/>
              <a:t>10/30/2018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r>
              <a:rPr lang="en-US" dirty="0" smtClean="0"/>
              <a:t>© 2018 Healthy Teen Network</a:t>
            </a:r>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36625268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B01CB-F949-4B77-BC46-EE376FDC4592}" type="datetime1">
              <a:rPr lang="en-US" smtClean="0"/>
              <a:t>10/30/2018</a:t>
            </a:fld>
            <a:endParaRPr lang="en-US" dirty="0"/>
          </a:p>
        </p:txBody>
      </p:sp>
      <p:sp>
        <p:nvSpPr>
          <p:cNvPr id="6" name="Footer Placeholder 5"/>
          <p:cNvSpPr>
            <a:spLocks noGrp="1"/>
          </p:cNvSpPr>
          <p:nvPr>
            <p:ph type="ftr" sz="quarter" idx="11"/>
          </p:nvPr>
        </p:nvSpPr>
        <p:spPr/>
        <p:txBody>
          <a:bodyPr/>
          <a:lstStyle/>
          <a:p>
            <a:r>
              <a:rPr lang="en-US" dirty="0" smtClean="0"/>
              <a:t>© 2018 Healthy Teen Network</a:t>
            </a:r>
            <a:endParaRPr lang="en-US" dirty="0"/>
          </a:p>
        </p:txBody>
      </p:sp>
      <p:sp>
        <p:nvSpPr>
          <p:cNvPr id="7" name="Slide Number Placeholder 6"/>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2051232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8C182E82-A1EB-4E36-9B9D-A8009E5070B4}" type="datetime1">
              <a:rPr lang="en-US" smtClean="0"/>
              <a:t>10/30/2018</a:t>
            </a:fld>
            <a:endParaRPr lang="en-US" dirty="0"/>
          </a:p>
        </p:txBody>
      </p:sp>
      <p:sp>
        <p:nvSpPr>
          <p:cNvPr id="5" name="Footer Placeholder 4"/>
          <p:cNvSpPr>
            <a:spLocks noGrp="1"/>
          </p:cNvSpPr>
          <p:nvPr>
            <p:ph type="ftr" sz="quarter" idx="11"/>
          </p:nvPr>
        </p:nvSpPr>
        <p:spPr/>
        <p:txBody>
          <a:bodyPr/>
          <a:lstStyle/>
          <a:p>
            <a:r>
              <a:rPr lang="en-US" dirty="0" smtClean="0"/>
              <a:t>© 2018 Healthy Teen Network</a:t>
            </a:r>
            <a:endParaRPr lang="en-US" dirty="0"/>
          </a:p>
        </p:txBody>
      </p:sp>
      <p:sp>
        <p:nvSpPr>
          <p:cNvPr id="6" name="Slide Number Placeholder 5"/>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13203058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516835"/>
            <a:ext cx="4895115" cy="427372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6"/>
          </p:nvPr>
        </p:nvSpPr>
        <p:spPr>
          <a:xfrm>
            <a:off x="6156000" y="572494"/>
            <a:ext cx="4880300" cy="5343394"/>
          </a:xfrm>
        </p:spPr>
        <p:txBody>
          <a:bodyPr anchor="t"/>
          <a:lstStyle>
            <a:lvl1pPr marL="0" indent="0">
              <a:buFont typeface="Arial" panose="020B0604020202020204" pitchFamily="34" charse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smtClean="0"/>
          </a:p>
        </p:txBody>
      </p:sp>
      <p:sp>
        <p:nvSpPr>
          <p:cNvPr id="2" name="Date Placeholder 1"/>
          <p:cNvSpPr>
            <a:spLocks noGrp="1"/>
          </p:cNvSpPr>
          <p:nvPr>
            <p:ph type="dt" sz="half" idx="10"/>
          </p:nvPr>
        </p:nvSpPr>
        <p:spPr/>
        <p:txBody>
          <a:bodyPr/>
          <a:lstStyle/>
          <a:p>
            <a:fld id="{C2E3B43D-CD2D-4BAF-9EAB-25D3FBAAC636}" type="datetime1">
              <a:rPr lang="en-US" smtClean="0"/>
              <a:t>10/30/2018</a:t>
            </a:fld>
            <a:endParaRPr lang="en-US" dirty="0"/>
          </a:p>
        </p:txBody>
      </p:sp>
      <p:sp>
        <p:nvSpPr>
          <p:cNvPr id="3" name="Footer Placeholder 2"/>
          <p:cNvSpPr>
            <a:spLocks noGrp="1"/>
          </p:cNvSpPr>
          <p:nvPr>
            <p:ph type="ftr" sz="quarter" idx="11"/>
          </p:nvPr>
        </p:nvSpPr>
        <p:spPr/>
        <p:txBody>
          <a:bodyPr/>
          <a:lstStyle/>
          <a:p>
            <a:r>
              <a:rPr lang="en-US" dirty="0" smtClean="0"/>
              <a:t>© 2018 Healthy Teen Network</a:t>
            </a:r>
            <a:endParaRPr lang="en-US" dirty="0"/>
          </a:p>
        </p:txBody>
      </p:sp>
      <p:sp>
        <p:nvSpPr>
          <p:cNvPr id="4" name="Slide Number Placeholder 3"/>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30699656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F4AB22-4D39-42AE-A91B-A9361322B8E9}" type="datetime1">
              <a:rPr lang="en-US" smtClean="0"/>
              <a:t>10/30/2018</a:t>
            </a:fld>
            <a:endParaRPr lang="en-US" dirty="0"/>
          </a:p>
        </p:txBody>
      </p:sp>
      <p:sp>
        <p:nvSpPr>
          <p:cNvPr id="5" name="Footer Placeholder 4"/>
          <p:cNvSpPr>
            <a:spLocks noGrp="1"/>
          </p:cNvSpPr>
          <p:nvPr>
            <p:ph type="ftr" sz="quarter" idx="11"/>
          </p:nvPr>
        </p:nvSpPr>
        <p:spPr/>
        <p:txBody>
          <a:bodyPr/>
          <a:lstStyle/>
          <a:p>
            <a:r>
              <a:rPr lang="en-US" dirty="0" smtClean="0"/>
              <a:t>© 2018 Healthy Teen Network</a:t>
            </a:r>
            <a:endParaRPr lang="en-US" dirty="0"/>
          </a:p>
        </p:txBody>
      </p:sp>
      <p:sp>
        <p:nvSpPr>
          <p:cNvPr id="6" name="Slide Number Placeholder 5"/>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11069625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F05D50-450E-4B09-83A3-01D09E30DC02}" type="datetime1">
              <a:rPr lang="en-US" smtClean="0"/>
              <a:t>10/30/2018</a:t>
            </a:fld>
            <a:endParaRPr lang="en-US" dirty="0"/>
          </a:p>
        </p:txBody>
      </p:sp>
      <p:sp>
        <p:nvSpPr>
          <p:cNvPr id="5" name="Footer Placeholder 4"/>
          <p:cNvSpPr>
            <a:spLocks noGrp="1"/>
          </p:cNvSpPr>
          <p:nvPr>
            <p:ph type="ftr" sz="quarter" idx="11"/>
          </p:nvPr>
        </p:nvSpPr>
        <p:spPr/>
        <p:txBody>
          <a:bodyPr/>
          <a:lstStyle/>
          <a:p>
            <a:r>
              <a:rPr lang="en-US" dirty="0" smtClean="0"/>
              <a:t>© 2018 Healthy Teen Network</a:t>
            </a:r>
            <a:endParaRPr lang="en-US" dirty="0"/>
          </a:p>
        </p:txBody>
      </p:sp>
      <p:sp>
        <p:nvSpPr>
          <p:cNvPr id="6" name="Slide Number Placeholder 5"/>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41288170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1" name="Freeform 6"/>
          <p:cNvSpPr/>
          <p:nvPr/>
        </p:nvSpPr>
        <p:spPr bwMode="auto">
          <a:xfrm rot="10800000">
            <a:off x="0" y="4801959"/>
            <a:ext cx="12192000" cy="2056040"/>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007895"/>
            <a:ext cx="10572000" cy="2971051"/>
          </a:xfrm>
        </p:spPr>
        <p:txBody>
          <a:bodyPr/>
          <a:lstStyle>
            <a:lvl1pPr>
              <a:defRPr sz="5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60007" y="4172966"/>
            <a:ext cx="10572000" cy="434974"/>
          </a:xfrm>
        </p:spPr>
        <p:txBody>
          <a:bodyPr anchor="t"/>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20ED21E-EFA0-4ED3-804B-764FA40E7947}" type="datetime1">
              <a:rPr lang="en-US" smtClean="0"/>
              <a:t>10/30/2018</a:t>
            </a:fld>
            <a:endParaRPr lang="en-US" dirty="0"/>
          </a:p>
        </p:txBody>
      </p:sp>
      <p:sp>
        <p:nvSpPr>
          <p:cNvPr id="5" name="Footer Placeholder 4"/>
          <p:cNvSpPr>
            <a:spLocks noGrp="1"/>
          </p:cNvSpPr>
          <p:nvPr>
            <p:ph type="ftr" sz="quarter" idx="11"/>
          </p:nvPr>
        </p:nvSpPr>
        <p:spPr/>
        <p:txBody>
          <a:bodyPr/>
          <a:lstStyle/>
          <a:p>
            <a:r>
              <a:rPr lang="en-US" dirty="0" smtClean="0"/>
              <a:t>© 2018 Healthy Teen Network</a:t>
            </a:r>
            <a:endParaRPr lang="en-US" dirty="0"/>
          </a:p>
        </p:txBody>
      </p:sp>
      <p:sp>
        <p:nvSpPr>
          <p:cNvPr id="6" name="Slide Number Placeholder 5"/>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19441358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nchor="t" anchorCtr="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2A373A7-6571-4D16-8A07-DFD96AC77E51}" type="datetime1">
              <a:rPr lang="en-US" smtClean="0"/>
              <a:t>10/30/2018</a:t>
            </a:fld>
            <a:endParaRPr lang="en-US" dirty="0"/>
          </a:p>
        </p:txBody>
      </p:sp>
      <p:sp>
        <p:nvSpPr>
          <p:cNvPr id="5" name="Footer Placeholder 4"/>
          <p:cNvSpPr>
            <a:spLocks noGrp="1"/>
          </p:cNvSpPr>
          <p:nvPr>
            <p:ph type="ftr" sz="quarter" idx="11"/>
          </p:nvPr>
        </p:nvSpPr>
        <p:spPr>
          <a:xfrm>
            <a:off x="818712" y="6041362"/>
            <a:ext cx="8277122" cy="365125"/>
          </a:xfrm>
        </p:spPr>
        <p:txBody>
          <a:bodyPr/>
          <a:lstStyle/>
          <a:p>
            <a:r>
              <a:rPr lang="en-US" dirty="0" smtClean="0"/>
              <a:t>© 2018 Healthy Teen Network</a:t>
            </a:r>
            <a:endParaRPr lang="en-US" dirty="0"/>
          </a:p>
        </p:txBody>
      </p:sp>
      <p:sp>
        <p:nvSpPr>
          <p:cNvPr id="6" name="Slide Number Placeholder 5"/>
          <p:cNvSpPr>
            <a:spLocks noGrp="1"/>
          </p:cNvSpPr>
          <p:nvPr>
            <p:ph type="sldNum" sz="quarter" idx="12"/>
          </p:nvPr>
        </p:nvSpPr>
        <p:spPr/>
        <p:txBody>
          <a:bodyPr/>
          <a:lstStyle/>
          <a:p>
            <a:fld id="{22C20070-6371-462E-8D5A-2B6E59A67FF5}" type="slidenum">
              <a:rPr lang="en-US" smtClean="0"/>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59974"/>
          <a:stretch/>
        </p:blipFill>
        <p:spPr>
          <a:xfrm>
            <a:off x="115099" y="5998391"/>
            <a:ext cx="672827" cy="451066"/>
          </a:xfrm>
          <a:prstGeom prst="rect">
            <a:avLst/>
          </a:prstGeom>
        </p:spPr>
      </p:pic>
    </p:spTree>
    <p:extLst>
      <p:ext uri="{BB962C8B-B14F-4D97-AF65-F5344CB8AC3E}">
        <p14:creationId xmlns:p14="http://schemas.microsoft.com/office/powerpoint/2010/main" val="32980806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C00E56-D060-4D08-B979-C47CAF2E3C0D}" type="datetime1">
              <a:rPr lang="en-US" smtClean="0"/>
              <a:t>10/30/2018</a:t>
            </a:fld>
            <a:endParaRPr lang="en-US" dirty="0"/>
          </a:p>
        </p:txBody>
      </p:sp>
      <p:sp>
        <p:nvSpPr>
          <p:cNvPr id="5" name="Footer Placeholder 4"/>
          <p:cNvSpPr>
            <a:spLocks noGrp="1"/>
          </p:cNvSpPr>
          <p:nvPr>
            <p:ph type="ftr" sz="quarter" idx="11"/>
          </p:nvPr>
        </p:nvSpPr>
        <p:spPr/>
        <p:txBody>
          <a:bodyPr/>
          <a:lstStyle/>
          <a:p>
            <a:r>
              <a:rPr lang="en-US" dirty="0" smtClean="0"/>
              <a:t>© 2018 Healthy Teen Network</a:t>
            </a:r>
            <a:endParaRPr lang="en-US" dirty="0"/>
          </a:p>
        </p:txBody>
      </p:sp>
      <p:sp>
        <p:nvSpPr>
          <p:cNvPr id="6" name="Slide Number Placeholder 5"/>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18468511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01BA7D-7E0C-48A3-B0C7-9080E966A8B1}" type="datetime1">
              <a:rPr lang="en-US" smtClean="0"/>
              <a:t>10/30/2018</a:t>
            </a:fld>
            <a:endParaRPr lang="en-US" dirty="0"/>
          </a:p>
        </p:txBody>
      </p:sp>
      <p:sp>
        <p:nvSpPr>
          <p:cNvPr id="6" name="Footer Placeholder 5"/>
          <p:cNvSpPr>
            <a:spLocks noGrp="1"/>
          </p:cNvSpPr>
          <p:nvPr>
            <p:ph type="ftr" sz="quarter" idx="11"/>
          </p:nvPr>
        </p:nvSpPr>
        <p:spPr/>
        <p:txBody>
          <a:bodyPr/>
          <a:lstStyle/>
          <a:p>
            <a:r>
              <a:rPr lang="en-US" dirty="0" smtClean="0"/>
              <a:t>© 2018 Healthy Teen Network</a:t>
            </a:r>
            <a:endParaRPr lang="en-US" dirty="0"/>
          </a:p>
        </p:txBody>
      </p:sp>
      <p:sp>
        <p:nvSpPr>
          <p:cNvPr id="7" name="Slide Number Placeholder 6"/>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39400894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39F3A9-1720-47CC-9B34-0D00AC07CF94}" type="datetime1">
              <a:rPr lang="en-US" smtClean="0"/>
              <a:t>10/30/2018</a:t>
            </a:fld>
            <a:endParaRPr lang="en-US" dirty="0"/>
          </a:p>
        </p:txBody>
      </p:sp>
      <p:sp>
        <p:nvSpPr>
          <p:cNvPr id="8" name="Footer Placeholder 7"/>
          <p:cNvSpPr>
            <a:spLocks noGrp="1"/>
          </p:cNvSpPr>
          <p:nvPr>
            <p:ph type="ftr" sz="quarter" idx="11"/>
          </p:nvPr>
        </p:nvSpPr>
        <p:spPr/>
        <p:txBody>
          <a:bodyPr/>
          <a:lstStyle/>
          <a:p>
            <a:r>
              <a:rPr lang="en-US" dirty="0" smtClean="0"/>
              <a:t>© 2018 Healthy Teen Network</a:t>
            </a:r>
            <a:endParaRPr lang="en-US" dirty="0"/>
          </a:p>
        </p:txBody>
      </p:sp>
      <p:sp>
        <p:nvSpPr>
          <p:cNvPr id="9" name="Slide Number Placeholder 8"/>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6918012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385277-2BF0-455F-AC49-BAEF4438DDF5}" type="datetime1">
              <a:rPr lang="en-US" smtClean="0"/>
              <a:t>10/30/2018</a:t>
            </a:fld>
            <a:endParaRPr lang="en-US" dirty="0"/>
          </a:p>
        </p:txBody>
      </p:sp>
      <p:sp>
        <p:nvSpPr>
          <p:cNvPr id="4" name="Footer Placeholder 3"/>
          <p:cNvSpPr>
            <a:spLocks noGrp="1"/>
          </p:cNvSpPr>
          <p:nvPr>
            <p:ph type="ftr" sz="quarter" idx="11"/>
          </p:nvPr>
        </p:nvSpPr>
        <p:spPr/>
        <p:txBody>
          <a:bodyPr/>
          <a:lstStyle/>
          <a:p>
            <a:r>
              <a:rPr lang="en-US" dirty="0" smtClean="0"/>
              <a:t>© 2018 Healthy Teen Network</a:t>
            </a:r>
            <a:endParaRPr lang="en-US" dirty="0"/>
          </a:p>
        </p:txBody>
      </p:sp>
      <p:sp>
        <p:nvSpPr>
          <p:cNvPr id="5" name="Slide Number Placeholder 4"/>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7707922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0AE40B-7DD6-4055-B3BA-F3CA8035B843}" type="datetime1">
              <a:rPr lang="en-US" smtClean="0"/>
              <a:t>10/30/2018</a:t>
            </a:fld>
            <a:endParaRPr lang="en-US" dirty="0"/>
          </a:p>
        </p:txBody>
      </p:sp>
      <p:sp>
        <p:nvSpPr>
          <p:cNvPr id="3" name="Footer Placeholder 2"/>
          <p:cNvSpPr>
            <a:spLocks noGrp="1"/>
          </p:cNvSpPr>
          <p:nvPr>
            <p:ph type="ftr" sz="quarter" idx="11"/>
          </p:nvPr>
        </p:nvSpPr>
        <p:spPr/>
        <p:txBody>
          <a:bodyPr/>
          <a:lstStyle/>
          <a:p>
            <a:r>
              <a:rPr lang="en-US" dirty="0" smtClean="0"/>
              <a:t>© 2018 Healthy Teen Network</a:t>
            </a:r>
            <a:endParaRPr lang="en-US" dirty="0"/>
          </a:p>
        </p:txBody>
      </p:sp>
      <p:sp>
        <p:nvSpPr>
          <p:cNvPr id="4" name="Slide Number Placeholder 3"/>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22784864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F18111-2D68-45BD-9DDE-CA8C765F9868}" type="datetime1">
              <a:rPr lang="en-US" smtClean="0"/>
              <a:t>10/30/2018</a:t>
            </a:fld>
            <a:endParaRPr lang="en-US" dirty="0"/>
          </a:p>
        </p:txBody>
      </p:sp>
      <p:sp>
        <p:nvSpPr>
          <p:cNvPr id="6" name="Footer Placeholder 5"/>
          <p:cNvSpPr>
            <a:spLocks noGrp="1"/>
          </p:cNvSpPr>
          <p:nvPr>
            <p:ph type="ftr" sz="quarter" idx="11"/>
          </p:nvPr>
        </p:nvSpPr>
        <p:spPr/>
        <p:txBody>
          <a:bodyPr/>
          <a:lstStyle/>
          <a:p>
            <a:r>
              <a:rPr lang="en-US" dirty="0" smtClean="0"/>
              <a:t>© 2018 Healthy Teen Network</a:t>
            </a:r>
            <a:endParaRPr lang="en-US" dirty="0"/>
          </a:p>
        </p:txBody>
      </p:sp>
      <p:sp>
        <p:nvSpPr>
          <p:cNvPr id="7" name="Slide Number Placeholder 6"/>
          <p:cNvSpPr>
            <a:spLocks noGrp="1"/>
          </p:cNvSpPr>
          <p:nvPr>
            <p:ph type="sldNum" sz="quarter" idx="12"/>
          </p:nvPr>
        </p:nvSpPr>
        <p:spPr/>
        <p:txBody>
          <a:bodyPr/>
          <a:lstStyle/>
          <a:p>
            <a:fld id="{22C20070-6371-462E-8D5A-2B6E59A67FF5}" type="slidenum">
              <a:rPr lang="en-US" smtClean="0"/>
              <a:t>‹#›</a:t>
            </a:fld>
            <a:endParaRPr lang="en-US" dirty="0"/>
          </a:p>
        </p:txBody>
      </p:sp>
    </p:spTree>
    <p:extLst>
      <p:ext uri="{BB962C8B-B14F-4D97-AF65-F5344CB8AC3E}">
        <p14:creationId xmlns:p14="http://schemas.microsoft.com/office/powerpoint/2010/main" val="5750155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87926" y="6041362"/>
            <a:ext cx="8307908" cy="365125"/>
          </a:xfrm>
          <a:prstGeom prst="rect">
            <a:avLst/>
          </a:prstGeom>
        </p:spPr>
        <p:txBody>
          <a:bodyPr vert="horz" lIns="91440" tIns="45720" rIns="91440" bIns="45720" rtlCol="0" anchor="b"/>
          <a:lstStyle>
            <a:lvl1pPr algn="l">
              <a:defRPr sz="900">
                <a:solidFill>
                  <a:schemeClr val="bg1"/>
                </a:solidFill>
              </a:defRPr>
            </a:lvl1pPr>
          </a:lstStyle>
          <a:p>
            <a:r>
              <a:rPr lang="en-US" dirty="0" smtClean="0"/>
              <a:t>© 2018 Healthy Teen Network</a:t>
            </a:r>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bg1"/>
                </a:solidFill>
              </a:defRPr>
            </a:lvl1pPr>
          </a:lstStyle>
          <a:p>
            <a:fld id="{AA0E8FFB-0664-4DD6-8E40-EB22D9201CC5}" type="datetime1">
              <a:rPr lang="en-US" smtClean="0"/>
              <a:t>10/30/2018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bg1"/>
                </a:solidFill>
              </a:defRPr>
            </a:lvl1pPr>
          </a:lstStyle>
          <a:p>
            <a:fld id="{22C20070-6371-462E-8D5A-2B6E59A67FF5}" type="slidenum">
              <a:rPr lang="en-US" smtClean="0"/>
              <a:pPr/>
              <a:t>‹#›</a:t>
            </a:fld>
            <a:endParaRPr lang="en-US" dirty="0"/>
          </a:p>
        </p:txBody>
      </p:sp>
      <p:pic>
        <p:nvPicPr>
          <p:cNvPr id="8" name="Picture 7"/>
          <p:cNvPicPr>
            <a:picLocks noChangeAspect="1"/>
          </p:cNvPicPr>
          <p:nvPr userDrawn="1"/>
        </p:nvPicPr>
        <p:blipFill rotWithShape="1">
          <a:blip r:embed="rId17" cstate="print">
            <a:extLst>
              <a:ext uri="{28A0092B-C50C-407E-A947-70E740481C1C}">
                <a14:useLocalDpi xmlns:a14="http://schemas.microsoft.com/office/drawing/2010/main" val="0"/>
              </a:ext>
            </a:extLst>
          </a:blip>
          <a:srcRect r="59974"/>
          <a:stretch/>
        </p:blipFill>
        <p:spPr>
          <a:xfrm>
            <a:off x="115099" y="5998391"/>
            <a:ext cx="672827" cy="451066"/>
          </a:xfrm>
          <a:prstGeom prst="rect">
            <a:avLst/>
          </a:prstGeom>
        </p:spPr>
      </p:pic>
    </p:spTree>
    <p:extLst>
      <p:ext uri="{BB962C8B-B14F-4D97-AF65-F5344CB8AC3E}">
        <p14:creationId xmlns:p14="http://schemas.microsoft.com/office/powerpoint/2010/main" val="4084096160"/>
      </p:ext>
    </p:extLst>
  </p:cSld>
  <p:clrMap bg1="dk1" tx1="lt1" bg2="dk2" tx2="lt2" accent1="accent1" accent2="accent2" accent3="accent3" accent4="accent4" accent5="accent5" accent6="accent6" hlink="hlink" folHlink="folHlink"/>
  <p:sldLayoutIdLst>
    <p:sldLayoutId id="2147483730" r:id="rId1"/>
    <p:sldLayoutId id="2147483748"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timing>
    <p:tnLst>
      <p:par>
        <p:cTn id="1" dur="indefinite" restart="never" nodeType="tmRoot"/>
      </p:par>
    </p:tnLst>
  </p:timing>
  <p:hf sldNum="0" hdr="0" dt="0"/>
  <p:txStyles>
    <p:titleStyle>
      <a:lvl1pPr algn="l" defTabSz="457200" rtl="0" eaLnBrk="1" latinLnBrk="0" hangingPunct="1">
        <a:spcBef>
          <a:spcPct val="0"/>
        </a:spcBef>
        <a:buNone/>
        <a:defRPr sz="4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14.jpe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media/media14.mp4"/><Relationship Id="rId7" Type="http://schemas.openxmlformats.org/officeDocument/2006/relationships/notesSlide" Target="../notesSlides/notesSlide12.xml"/><Relationship Id="rId2" Type="http://schemas.microsoft.com/office/2007/relationships/media" Target="../media/media14.mp4"/><Relationship Id="rId1" Type="http://schemas.openxmlformats.org/officeDocument/2006/relationships/tags" Target="../tags/tag7.xml"/><Relationship Id="rId6" Type="http://schemas.openxmlformats.org/officeDocument/2006/relationships/slideLayout" Target="../slideLayouts/slideLayout8.xml"/><Relationship Id="rId5" Type="http://schemas.openxmlformats.org/officeDocument/2006/relationships/audio" Target="../media/media15.m4a"/><Relationship Id="rId10" Type="http://schemas.openxmlformats.org/officeDocument/2006/relationships/image" Target="../media/image5.png"/><Relationship Id="rId4" Type="http://schemas.microsoft.com/office/2007/relationships/media" Target="../media/media15.m4a"/><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18.JP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media" Target="../media/media19.m4a"/><Relationship Id="rId7" Type="http://schemas.openxmlformats.org/officeDocument/2006/relationships/image" Target="../media/image19.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notesSlide" Target="../notesSlides/notesSlide15.xml"/><Relationship Id="rId5" Type="http://schemas.openxmlformats.org/officeDocument/2006/relationships/slideLayout" Target="../slideLayouts/slideLayout8.xml"/><Relationship Id="rId4" Type="http://schemas.openxmlformats.org/officeDocument/2006/relationships/audio" Target="../media/media19.m4a"/><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7.m4a"/><Relationship Id="rId7" Type="http://schemas.openxmlformats.org/officeDocument/2006/relationships/image" Target="../media/image8.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6.xml"/><Relationship Id="rId5" Type="http://schemas.openxmlformats.org/officeDocument/2006/relationships/slideLayout" Target="../slideLayouts/slideLayout8.xml"/><Relationship Id="rId4" Type="http://schemas.openxmlformats.org/officeDocument/2006/relationships/audio" Target="../media/media7.m4a"/><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media" Target="../media/media11.m4a"/><Relationship Id="rId7" Type="http://schemas.openxmlformats.org/officeDocument/2006/relationships/image" Target="../media/image12.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notesSlide" Target="../notesSlides/notesSlide9.xml"/><Relationship Id="rId5" Type="http://schemas.openxmlformats.org/officeDocument/2006/relationships/slideLayout" Target="../slideLayouts/slideLayout8.xml"/><Relationship Id="rId4" Type="http://schemas.openxmlformats.org/officeDocument/2006/relationships/audio" Target="../media/media11.m4a"/><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8276" b="7608"/>
          <a:stretch/>
        </p:blipFill>
        <p:spPr>
          <a:xfrm>
            <a:off x="3395209" y="143123"/>
            <a:ext cx="5398934" cy="453761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57" y="5403334"/>
            <a:ext cx="2789642" cy="117855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59534178"/>
      </p:ext>
    </p:extLst>
  </p:cSld>
  <p:clrMapOvr>
    <a:masterClrMapping/>
  </p:clrMapOvr>
  <mc:AlternateContent xmlns:mc="http://schemas.openxmlformats.org/markup-compatibility/2006">
    <mc:Choice xmlns:p14="http://schemas.microsoft.com/office/powerpoint/2010/main" Requires="p14">
      <p:transition spd="slow" p14:dur="2000" advTm="1714"/>
    </mc:Choice>
    <mc:Fallback>
      <p:transition spd="slow" advTm="1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59080" y="574158"/>
            <a:ext cx="6512338" cy="3846038"/>
          </a:xfrm>
        </p:spPr>
        <p:txBody>
          <a:bodyPr>
            <a:normAutofit/>
          </a:bodyPr>
          <a:lstStyle/>
          <a:p>
            <a:r>
              <a:rPr lang="en-US" sz="3000" dirty="0"/>
              <a:t>We want to serve all our young people regardless of </a:t>
            </a:r>
            <a:r>
              <a:rPr lang="en-US" sz="3000" dirty="0" smtClean="0"/>
              <a:t>their gender or sexuality, </a:t>
            </a:r>
            <a:r>
              <a:rPr lang="en-US" sz="3000" dirty="0"/>
              <a:t>but sometimes we don’t where to start or what we need to </a:t>
            </a:r>
            <a:r>
              <a:rPr lang="en-US" sz="3000" dirty="0" smtClean="0"/>
              <a:t>be mindful </a:t>
            </a:r>
            <a:r>
              <a:rPr lang="en-US" sz="3000" dirty="0"/>
              <a:t>of</a:t>
            </a:r>
            <a:r>
              <a:rPr lang="en-US" sz="3000" dirty="0" smtClean="0"/>
              <a:t>.</a:t>
            </a:r>
            <a:endParaRPr lang="en-US" sz="3000" dirty="0"/>
          </a:p>
        </p:txBody>
      </p:sp>
      <p:sp>
        <p:nvSpPr>
          <p:cNvPr id="3" name="Content Placeholder 2"/>
          <p:cNvSpPr>
            <a:spLocks noGrp="1"/>
          </p:cNvSpPr>
          <p:nvPr>
            <p:ph type="body" idx="1"/>
          </p:nvPr>
        </p:nvSpPr>
        <p:spPr/>
        <p:txBody>
          <a:bodyPr/>
          <a:lstStyle/>
          <a:p>
            <a:endParaRPr lang="en-US" dirty="0" smtClean="0"/>
          </a:p>
        </p:txBody>
      </p:sp>
      <p:pic>
        <p:nvPicPr>
          <p:cNvPr id="5"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605" y="787400"/>
            <a:ext cx="3632796" cy="3632796"/>
          </a:xfrm>
          <a:prstGeom prst="rect">
            <a:avLst/>
          </a:prstGeom>
          <a:effectLst>
            <a:outerShdw blurRad="50800" dir="14400000">
              <a:srgbClr val="000000">
                <a:alpha val="40000"/>
              </a:srgbClr>
            </a:outerShdw>
          </a:effectLst>
        </p:spPr>
      </p:pic>
      <p:sp>
        <p:nvSpPr>
          <p:cNvPr id="6" name="Footer Placeholder 5"/>
          <p:cNvSpPr>
            <a:spLocks noGrp="1"/>
          </p:cNvSpPr>
          <p:nvPr>
            <p:ph type="ftr" sz="quarter" idx="11"/>
          </p:nvPr>
        </p:nvSpPr>
        <p:spPr/>
        <p:txBody>
          <a:bodyPr/>
          <a:lstStyle/>
          <a:p>
            <a:r>
              <a:rPr lang="en-US" dirty="0" smtClean="0"/>
              <a:t>© 2018 Healthy Teen Network</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23497022"/>
      </p:ext>
    </p:extLst>
  </p:cSld>
  <p:clrMapOvr>
    <a:masterClrMapping/>
  </p:clrMapOvr>
  <mc:AlternateContent xmlns:mc="http://schemas.openxmlformats.org/markup-compatibility/2006">
    <mc:Choice xmlns:p14="http://schemas.microsoft.com/office/powerpoint/2010/main" Requires="p14">
      <p:transition spd="slow" p14:dur="2000" advTm="6503"/>
    </mc:Choice>
    <mc:Fallback>
      <p:transition spd="slow" advTm="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6"/>
          </p:nvPr>
        </p:nvSpPr>
        <p:spPr>
          <a:xfrm>
            <a:off x="6156000" y="572493"/>
            <a:ext cx="4880300" cy="5717095"/>
          </a:xfrm>
        </p:spPr>
        <p:txBody>
          <a:bodyPr>
            <a:normAutofit lnSpcReduction="10000"/>
          </a:bodyPr>
          <a:lstStyle/>
          <a:p>
            <a:pPr marL="285750" indent="-285750">
              <a:buFont typeface="Courier New" panose="02070309020205020404" pitchFamily="49" charset="0"/>
              <a:buChar char="o"/>
            </a:pPr>
            <a:r>
              <a:rPr lang="en-US" dirty="0"/>
              <a:t>If you want to keep youth at the center of the services you provide, to empower rather than disarm them, this resource may be of interest to </a:t>
            </a:r>
            <a:r>
              <a:rPr lang="en-US" dirty="0" smtClean="0"/>
              <a:t>you.</a:t>
            </a:r>
          </a:p>
          <a:p>
            <a:pPr marL="285750" indent="-285750">
              <a:buFont typeface="Courier New" panose="02070309020205020404" pitchFamily="49" charset="0"/>
              <a:buChar char="o"/>
            </a:pPr>
            <a:endParaRPr lang="en-US" dirty="0" smtClean="0"/>
          </a:p>
          <a:p>
            <a:pPr marL="285750" indent="-285750">
              <a:buFont typeface="Courier New" panose="02070309020205020404" pitchFamily="49" charset="0"/>
              <a:buChar char="o"/>
            </a:pPr>
            <a:r>
              <a:rPr lang="en-US" dirty="0" smtClean="0"/>
              <a:t>For example, in one scenario, you meet Aliyah: she’s </a:t>
            </a:r>
            <a:r>
              <a:rPr lang="en-US" dirty="0"/>
              <a:t>coming to the health center because she’s worried she is pregnant and wants a test. Her new girlfriend, Dani, is aware Aliyah is scared and may be </a:t>
            </a:r>
            <a:r>
              <a:rPr lang="en-US" dirty="0" smtClean="0"/>
              <a:t>pregnant.</a:t>
            </a:r>
          </a:p>
          <a:p>
            <a:pPr marL="285750" indent="-285750">
              <a:buFont typeface="Courier New" panose="02070309020205020404" pitchFamily="49" charset="0"/>
              <a:buChar char="o"/>
            </a:pPr>
            <a:endParaRPr lang="en-US" dirty="0" smtClean="0"/>
          </a:p>
          <a:p>
            <a:pPr marL="285750" indent="-285750">
              <a:buFont typeface="Courier New" panose="02070309020205020404" pitchFamily="49" charset="0"/>
              <a:buChar char="o"/>
            </a:pPr>
            <a:r>
              <a:rPr lang="en-US" dirty="0" smtClean="0"/>
              <a:t>You follow </a:t>
            </a:r>
            <a:r>
              <a:rPr lang="en-US" dirty="0"/>
              <a:t>Aliyah along to her visit to the health center, to see what she </a:t>
            </a:r>
            <a:r>
              <a:rPr lang="en-US" dirty="0" smtClean="0"/>
              <a:t>sees…and get insight to how some of the characteristics of the health center might make her feel included, or not…</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smtClean="0"/>
              <a:t>Let’s take a look…</a:t>
            </a:r>
            <a:endParaRPr lang="en-US" dirty="0"/>
          </a:p>
          <a:p>
            <a:endParaRPr lang="en-US" dirty="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dirty="0" smtClean="0"/>
              <a:t>© 2018 Healthy Teen Network</a:t>
            </a:r>
            <a:endParaRPr lang="en-US" dirty="0"/>
          </a:p>
        </p:txBody>
      </p:sp>
      <p:pic>
        <p:nvPicPr>
          <p:cNvPr id="5"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0573" y="861540"/>
            <a:ext cx="3302686" cy="3302686"/>
          </a:xfrm>
          <a:prstGeom prst="rect">
            <a:avLst/>
          </a:prstGeom>
          <a:effectLst>
            <a:outerShdw blurRad="50800" dir="14400000">
              <a:srgbClr val="000000">
                <a:alpha val="40000"/>
              </a:srgb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37077871"/>
      </p:ext>
    </p:extLst>
  </p:cSld>
  <p:clrMapOvr>
    <a:masterClrMapping/>
  </p:clrMapOvr>
  <mc:AlternateContent xmlns:mc="http://schemas.openxmlformats.org/markup-compatibility/2006">
    <mc:Choice xmlns:p14="http://schemas.microsoft.com/office/powerpoint/2010/main" Requires="p14">
      <p:transition spd="slow" p14:dur="2000" advTm="16899"/>
    </mc:Choice>
    <mc:Fallback>
      <p:transition spd="slow" advTm="1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rvingeveryone 33.27">
            <a:hlinkClick r:id="" action="ppaction://media"/>
          </p:cNvPr>
          <p:cNvPicPr>
            <a:picLocks noGrp="1" noChangeAspect="1"/>
          </p:cNvPicPr>
          <p:nvPr>
            <p:ph idx="4294967295"/>
            <a:videoFile r:link="rId3"/>
            <p:extLst>
              <p:ext uri="{DAA4B4D4-6D71-4841-9C94-3DE7FCFB9230}">
                <p14:media xmlns:p14="http://schemas.microsoft.com/office/powerpoint/2010/main" r:embed="rId2"/>
              </p:ext>
            </p:extLst>
          </p:nvPr>
        </p:nvPicPr>
        <p:blipFill>
          <a:blip r:embed="rId8"/>
          <a:stretch>
            <a:fillRect/>
          </a:stretch>
        </p:blipFill>
        <p:spPr>
          <a:xfrm>
            <a:off x="636105" y="303461"/>
            <a:ext cx="10790238" cy="6067425"/>
          </a:xfrm>
        </p:spPr>
      </p:pic>
      <p:pic>
        <p:nvPicPr>
          <p:cNvPr id="3"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695568"/>
            <a:ext cx="2162432" cy="2162432"/>
          </a:xfrm>
          <a:prstGeom prst="rect">
            <a:avLst/>
          </a:prstGeom>
          <a:effectLst>
            <a:outerShdw blurRad="50800" dir="14400000">
              <a:srgbClr val="000000">
                <a:alpha val="40000"/>
              </a:srgbClr>
            </a:outerShdw>
          </a:effec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512160412"/>
      </p:ext>
    </p:extLst>
  </p:cSld>
  <p:clrMapOvr>
    <a:masterClrMapping/>
  </p:clrMapOvr>
  <mc:AlternateContent xmlns:mc="http://schemas.openxmlformats.org/markup-compatibility/2006">
    <mc:Choice xmlns:p14="http://schemas.microsoft.com/office/powerpoint/2010/main" Requires="p14">
      <p:transition spd="slow" p14:dur="2000" advTm="35795"/>
    </mc:Choice>
    <mc:Fallback>
      <p:transition spd="slow" advTm="3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584" objId="4"/>
        <p14:stopEvt time="35795"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7060" y="925033"/>
            <a:ext cx="6714358" cy="3495163"/>
          </a:xfrm>
        </p:spPr>
        <p:txBody>
          <a:bodyPr>
            <a:normAutofit/>
          </a:bodyPr>
          <a:lstStyle/>
          <a:p>
            <a:r>
              <a:rPr lang="en-US" sz="3600" baseline="0" dirty="0" smtClean="0"/>
              <a:t>How do you navigate the sometimes complicated relationship questions or</a:t>
            </a:r>
            <a:r>
              <a:rPr lang="en-US" sz="3600" dirty="0"/>
              <a:t> </a:t>
            </a:r>
            <a:r>
              <a:rPr lang="en-US" sz="3600" baseline="0" dirty="0" smtClean="0"/>
              <a:t>situations</a:t>
            </a:r>
            <a:r>
              <a:rPr lang="en-US" sz="3600" dirty="0"/>
              <a:t> </a:t>
            </a:r>
            <a:r>
              <a:rPr lang="en-US" sz="3600" baseline="0" dirty="0" smtClean="0"/>
              <a:t>your students deal</a:t>
            </a:r>
            <a:r>
              <a:rPr lang="en-US" sz="3600" dirty="0" smtClean="0"/>
              <a:t> </a:t>
            </a:r>
            <a:r>
              <a:rPr lang="en-US" sz="3600" baseline="0" dirty="0" smtClean="0"/>
              <a:t>with</a:t>
            </a:r>
            <a:r>
              <a:rPr lang="en-US" sz="3600" dirty="0" smtClean="0"/>
              <a:t> </a:t>
            </a:r>
            <a:r>
              <a:rPr lang="en-US" sz="3600" baseline="0" dirty="0" smtClean="0"/>
              <a:t>every day? </a:t>
            </a:r>
            <a:endParaRPr lang="en-US" sz="3600" dirty="0"/>
          </a:p>
        </p:txBody>
      </p:sp>
      <p:sp>
        <p:nvSpPr>
          <p:cNvPr id="5" name="Text Placeholder 4"/>
          <p:cNvSpPr>
            <a:spLocks noGrp="1"/>
          </p:cNvSpPr>
          <p:nvPr>
            <p:ph type="body" idx="1"/>
          </p:nvPr>
        </p:nvSpPr>
        <p:spPr/>
        <p:txBody>
          <a:bodyPr/>
          <a:lstStyle/>
          <a:p>
            <a:endParaRPr lang="en-US" dirty="0"/>
          </a:p>
        </p:txBody>
      </p:sp>
      <p:pic>
        <p:nvPicPr>
          <p:cNvPr id="6" name="Content Placeholder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344" y="1223814"/>
            <a:ext cx="4465675" cy="3369450"/>
          </a:xfrm>
          <a:prstGeom prst="rect">
            <a:avLst/>
          </a:prstGeom>
        </p:spPr>
      </p:pic>
      <p:sp>
        <p:nvSpPr>
          <p:cNvPr id="3" name="Footer Placeholder 2"/>
          <p:cNvSpPr>
            <a:spLocks noGrp="1"/>
          </p:cNvSpPr>
          <p:nvPr>
            <p:ph type="ftr" sz="quarter" idx="11"/>
          </p:nvPr>
        </p:nvSpPr>
        <p:spPr/>
        <p:txBody>
          <a:bodyPr/>
          <a:lstStyle/>
          <a:p>
            <a:r>
              <a:rPr lang="en-US" dirty="0" smtClean="0"/>
              <a:t>© 2018 Healthy Teen Network</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32054680"/>
      </p:ext>
    </p:extLst>
  </p:cSld>
  <p:clrMapOvr>
    <a:masterClrMapping/>
  </p:clrMapOvr>
  <mc:AlternateContent xmlns:mc="http://schemas.openxmlformats.org/markup-compatibility/2006">
    <mc:Choice xmlns:p14="http://schemas.microsoft.com/office/powerpoint/2010/main" Requires="p14">
      <p:transition spd="slow" p14:dur="2000" advTm="6445"/>
    </mc:Choice>
    <mc:Fallback>
      <p:transition spd="slow" advTm="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6"/>
          </p:nvPr>
        </p:nvSpPr>
        <p:spPr>
          <a:xfrm>
            <a:off x="6156000" y="572493"/>
            <a:ext cx="4880300" cy="5717095"/>
          </a:xfrm>
        </p:spPr>
        <p:txBody>
          <a:bodyPr>
            <a:normAutofit fontScale="92500" lnSpcReduction="10000"/>
          </a:bodyPr>
          <a:lstStyle/>
          <a:p>
            <a:pPr marL="285750" indent="-285750">
              <a:buFont typeface="Courier New" panose="02070309020205020404" pitchFamily="49" charset="0"/>
              <a:buChar char="o"/>
            </a:pPr>
            <a:r>
              <a:rPr lang="en-US" dirty="0"/>
              <a:t>Talking about relationships can be tricky, though of course we know it’s important to teach young people about healthy and unhealthy and abusive relationships. </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We all know that providing quality sex ed is more than just anatomy and pregnancy. But how do you focus on all the stuff that matters to help students make informed and healthy choices?</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smtClean="0"/>
              <a:t>For example, in one lesson, you get sample questions, then you view videos with </a:t>
            </a:r>
            <a:r>
              <a:rPr lang="en-US" dirty="0"/>
              <a:t>sample </a:t>
            </a:r>
            <a:r>
              <a:rPr lang="en-US" dirty="0" smtClean="0"/>
              <a:t>responses, </a:t>
            </a:r>
            <a:r>
              <a:rPr lang="en-US" dirty="0"/>
              <a:t>and </a:t>
            </a:r>
            <a:r>
              <a:rPr lang="en-US" dirty="0" smtClean="0"/>
              <a:t>you </a:t>
            </a:r>
            <a:r>
              <a:rPr lang="en-US" dirty="0"/>
              <a:t>choose the one that best responds to the question</a:t>
            </a:r>
            <a:r>
              <a:rPr lang="en-US" dirty="0" smtClean="0"/>
              <a:t>. You then get feedback on your choice.</a:t>
            </a:r>
            <a:endParaRPr lang="en-US" dirty="0"/>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smtClean="0"/>
              <a:t>Let’s take a look…</a:t>
            </a:r>
            <a:endParaRPr lang="en-US" dirty="0"/>
          </a:p>
          <a:p>
            <a:endParaRPr lang="en-US" dirty="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dirty="0" smtClean="0"/>
              <a:t>© 2018 Healthy Teen Network</a:t>
            </a:r>
            <a:endParaRPr lang="en-US" dirty="0"/>
          </a:p>
        </p:txBody>
      </p:sp>
      <p:pic>
        <p:nvPicPr>
          <p:cNvPr id="5"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091" y="951966"/>
            <a:ext cx="4077200" cy="307633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3946340"/>
      </p:ext>
    </p:extLst>
  </p:cSld>
  <p:clrMapOvr>
    <a:masterClrMapping/>
  </p:clrMapOvr>
  <mc:AlternateContent xmlns:mc="http://schemas.openxmlformats.org/markup-compatibility/2006">
    <mc:Choice xmlns:p14="http://schemas.microsoft.com/office/powerpoint/2010/main" Requires="p14">
      <p:transition spd="slow" p14:dur="2000" advTm="13716"/>
    </mc:Choice>
    <mc:Fallback>
      <p:transition spd="slow" advTm="1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ealthyrelationships38.20">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7"/>
          <a:stretch>
            <a:fillRect/>
          </a:stretch>
        </p:blipFill>
        <p:spPr>
          <a:xfrm>
            <a:off x="1789112" y="631825"/>
            <a:ext cx="10402888" cy="6226175"/>
          </a:xfrm>
        </p:spPr>
      </p:pic>
      <p:pic>
        <p:nvPicPr>
          <p:cNvPr id="3" name="Content Placeholder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508204"/>
            <a:ext cx="3114283" cy="2349795"/>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6878077"/>
      </p:ext>
    </p:extLst>
  </p:cSld>
  <p:clrMapOvr>
    <a:masterClrMapping/>
  </p:clrMapOvr>
  <mc:AlternateContent xmlns:mc="http://schemas.openxmlformats.org/markup-compatibility/2006">
    <mc:Choice xmlns:p14="http://schemas.microsoft.com/office/powerpoint/2010/main" Requires="p14">
      <p:transition spd="slow" p14:dur="2000" advTm="44543"/>
    </mc:Choice>
    <mc:Fallback>
      <p:transition spd="slow" advTm="4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audio isNarration="1">
              <p:cMediaNode vol="80000" showWhenStopped="0">
                <p:cTn id="8"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263" objId="8"/>
        <p14:stopEvt time="41618" objId="8"/>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500" dirty="0" smtClean="0">
                <a:solidFill>
                  <a:schemeClr val="tx1"/>
                </a:solidFill>
              </a:rPr>
              <a:t>The Teacher’s Guide is EIGHT Resources in ONE!</a:t>
            </a:r>
            <a:endParaRPr lang="en-US" sz="3500" dirty="0">
              <a:solidFill>
                <a:schemeClr val="tx1"/>
              </a:solidFill>
            </a:endParaRPr>
          </a:p>
        </p:txBody>
      </p:sp>
      <p:sp>
        <p:nvSpPr>
          <p:cNvPr id="6" name="Content Placeholder 5"/>
          <p:cNvSpPr>
            <a:spLocks noGrp="1"/>
          </p:cNvSpPr>
          <p:nvPr>
            <p:ph idx="1"/>
          </p:nvPr>
        </p:nvSpPr>
        <p:spPr>
          <a:xfrm>
            <a:off x="818712" y="2222287"/>
            <a:ext cx="10554574" cy="4106951"/>
          </a:xfrm>
        </p:spPr>
        <p:txBody>
          <a:bodyPr>
            <a:normAutofit/>
          </a:bodyPr>
          <a:lstStyle/>
          <a:p>
            <a:pPr marL="514350" indent="-514350">
              <a:buFont typeface="+mj-lt"/>
              <a:buAutoNum type="arabicPeriod"/>
            </a:pPr>
            <a:r>
              <a:rPr lang="en-US" dirty="0" smtClean="0"/>
              <a:t>Puberty </a:t>
            </a:r>
            <a:r>
              <a:rPr lang="en-US" dirty="0"/>
              <a:t>&amp; the Reproductive System</a:t>
            </a:r>
          </a:p>
          <a:p>
            <a:pPr marL="514350" indent="-514350">
              <a:buFont typeface="+mj-lt"/>
              <a:buAutoNum type="arabicPeriod"/>
            </a:pPr>
            <a:r>
              <a:rPr lang="en-US" dirty="0" smtClean="0"/>
              <a:t>Preventing </a:t>
            </a:r>
            <a:r>
              <a:rPr lang="en-US" dirty="0"/>
              <a:t>Pregnancy &amp; </a:t>
            </a:r>
            <a:r>
              <a:rPr lang="en-US" dirty="0" smtClean="0"/>
              <a:t>Infection</a:t>
            </a:r>
          </a:p>
          <a:p>
            <a:pPr marL="514350" indent="-514350">
              <a:buFont typeface="+mj-lt"/>
              <a:buAutoNum type="arabicPeriod"/>
            </a:pPr>
            <a:r>
              <a:rPr lang="en-US" dirty="0" smtClean="0"/>
              <a:t>HIV </a:t>
            </a:r>
            <a:r>
              <a:rPr lang="en-US" dirty="0"/>
              <a:t>&amp; </a:t>
            </a:r>
            <a:r>
              <a:rPr lang="en-US" dirty="0" smtClean="0"/>
              <a:t>STIs</a:t>
            </a:r>
          </a:p>
          <a:p>
            <a:pPr marL="514350" indent="-514350">
              <a:buFont typeface="+mj-lt"/>
              <a:buAutoNum type="arabicPeriod"/>
            </a:pPr>
            <a:r>
              <a:rPr lang="en-US" dirty="0" smtClean="0"/>
              <a:t>Techniques </a:t>
            </a:r>
            <a:r>
              <a:rPr lang="en-US" dirty="0"/>
              <a:t>&amp; Approaches for a Healthy Sex Ed Class</a:t>
            </a:r>
          </a:p>
          <a:p>
            <a:pPr marL="514350" indent="-514350">
              <a:buFont typeface="+mj-lt"/>
              <a:buAutoNum type="arabicPeriod"/>
            </a:pPr>
            <a:r>
              <a:rPr lang="en-US" dirty="0" smtClean="0"/>
              <a:t>Laws </a:t>
            </a:r>
            <a:r>
              <a:rPr lang="en-US" dirty="0"/>
              <a:t>&amp; Policies Related to Teaching Sex Ed</a:t>
            </a:r>
          </a:p>
          <a:p>
            <a:pPr marL="514350" indent="-514350">
              <a:buFont typeface="+mj-lt"/>
              <a:buAutoNum type="arabicPeriod"/>
            </a:pPr>
            <a:r>
              <a:rPr lang="en-US" dirty="0" smtClean="0"/>
              <a:t>Answering </a:t>
            </a:r>
            <a:r>
              <a:rPr lang="en-US" dirty="0"/>
              <a:t>Sensitive Questions &amp; Maintaining </a:t>
            </a:r>
            <a:r>
              <a:rPr lang="en-US" dirty="0" smtClean="0"/>
              <a:t>Boundaries</a:t>
            </a:r>
          </a:p>
          <a:p>
            <a:pPr marL="514350" indent="-514350">
              <a:buFont typeface="+mj-lt"/>
              <a:buAutoNum type="arabicPeriod"/>
            </a:pPr>
            <a:r>
              <a:rPr lang="en-US" dirty="0"/>
              <a:t>Sexuality &amp; Gender </a:t>
            </a:r>
            <a:r>
              <a:rPr lang="en-US" dirty="0" smtClean="0"/>
              <a:t>101</a:t>
            </a:r>
          </a:p>
          <a:p>
            <a:pPr marL="514350" indent="-514350">
              <a:buFont typeface="+mj-lt"/>
              <a:buAutoNum type="arabicPeriod"/>
            </a:pPr>
            <a:r>
              <a:rPr lang="en-US" dirty="0" smtClean="0"/>
              <a:t>The </a:t>
            </a:r>
            <a:r>
              <a:rPr lang="en-US" dirty="0"/>
              <a:t>Basics of Teaching Students about Healthy Relationships</a:t>
            </a:r>
          </a:p>
          <a:p>
            <a:pPr marL="0"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smtClean="0"/>
              <a:t>© 2018 Healthy Teen Network</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91967735"/>
      </p:ext>
    </p:extLst>
  </p:cSld>
  <p:clrMapOvr>
    <a:masterClrMapping/>
  </p:clrMapOvr>
  <mc:AlternateContent xmlns:mc="http://schemas.openxmlformats.org/markup-compatibility/2006">
    <mc:Choice xmlns:p14="http://schemas.microsoft.com/office/powerpoint/2010/main" Requires="p14">
      <p:transition spd="slow" p14:dur="2000" advTm="10373"/>
    </mc:Choice>
    <mc:Fallback>
      <p:transition spd="slow" advTm="1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And </a:t>
            </a:r>
            <a:r>
              <a:rPr lang="en-US" dirty="0" smtClean="0">
                <a:solidFill>
                  <a:schemeClr val="tx1"/>
                </a:solidFill>
              </a:rPr>
              <a:t>More…</a:t>
            </a:r>
            <a:r>
              <a:rPr lang="en-US" sz="3000" dirty="0" smtClean="0">
                <a:solidFill>
                  <a:schemeClr val="tx1"/>
                </a:solidFill>
              </a:rPr>
              <a:t>Now &amp; Even More Coming Soon…</a:t>
            </a:r>
            <a:endParaRPr lang="en-US" sz="3000" dirty="0">
              <a:solidFill>
                <a:schemeClr val="tx1"/>
              </a:solidFill>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172820" y="2485506"/>
            <a:ext cx="3551745" cy="3551745"/>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0665" y="2485506"/>
            <a:ext cx="3555856" cy="3555856"/>
          </a:xfrm>
          <a:prstGeom prst="rect">
            <a:avLst/>
          </a:prstGeom>
        </p:spPr>
      </p:pic>
      <p:sp>
        <p:nvSpPr>
          <p:cNvPr id="3" name="Footer Placeholder 2"/>
          <p:cNvSpPr>
            <a:spLocks noGrp="1"/>
          </p:cNvSpPr>
          <p:nvPr>
            <p:ph type="ftr" sz="quarter" idx="11"/>
          </p:nvPr>
        </p:nvSpPr>
        <p:spPr/>
        <p:txBody>
          <a:bodyPr/>
          <a:lstStyle/>
          <a:p>
            <a:r>
              <a:rPr lang="en-US" dirty="0" smtClean="0"/>
              <a:t>© 2018 Healthy Teen Network</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80890475"/>
      </p:ext>
    </p:extLst>
  </p:cSld>
  <p:clrMapOvr>
    <a:masterClrMapping/>
  </p:clrMapOvr>
  <mc:AlternateContent xmlns:mc="http://schemas.openxmlformats.org/markup-compatibility/2006">
    <mc:Choice xmlns:p14="http://schemas.microsoft.com/office/powerpoint/2010/main" Requires="p14">
      <p:transition spd="slow" p14:dur="2000" advTm="5828"/>
    </mc:Choice>
    <mc:Fallback>
      <p:transition spd="slow" advTm="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8276" b="7608"/>
          <a:stretch/>
        </p:blipFill>
        <p:spPr>
          <a:xfrm>
            <a:off x="2839155" y="155479"/>
            <a:ext cx="5398934" cy="453761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227" y="5427639"/>
            <a:ext cx="2789642" cy="1178554"/>
          </a:xfrm>
          <a:prstGeom prst="rect">
            <a:avLst/>
          </a:prstGeom>
        </p:spPr>
      </p:pic>
      <p:sp>
        <p:nvSpPr>
          <p:cNvPr id="4" name="Text Placeholder 5"/>
          <p:cNvSpPr>
            <a:spLocks noGrp="1"/>
          </p:cNvSpPr>
          <p:nvPr>
            <p:ph type="subTitle" idx="1"/>
          </p:nvPr>
        </p:nvSpPr>
        <p:spPr>
          <a:xfrm>
            <a:off x="2442316" y="6171219"/>
            <a:ext cx="9675471" cy="434974"/>
          </a:xfrm>
        </p:spPr>
        <p:txBody>
          <a:bodyPr>
            <a:normAutofit fontScale="70000" lnSpcReduction="20000"/>
          </a:bodyPr>
          <a:lstStyle/>
          <a:p>
            <a:pPr algn="r"/>
            <a:r>
              <a:rPr lang="en-US" sz="4000" u="sng" dirty="0" smtClean="0">
                <a:solidFill>
                  <a:schemeClr val="tx1"/>
                </a:solidFill>
              </a:rPr>
              <a:t>www.healthyteennetwork.org/center/elearning/</a:t>
            </a:r>
            <a:endParaRPr lang="en-US" sz="4000" u="sng" dirty="0">
              <a:solidFill>
                <a:schemeClr val="tx1"/>
              </a:solidFill>
            </a:endParaRPr>
          </a:p>
        </p:txBody>
      </p:sp>
      <p:sp>
        <p:nvSpPr>
          <p:cNvPr id="3" name="Explosion 1 2"/>
          <p:cNvSpPr/>
          <p:nvPr/>
        </p:nvSpPr>
        <p:spPr>
          <a:xfrm rot="20994704">
            <a:off x="7694392" y="1880671"/>
            <a:ext cx="4785932" cy="4021104"/>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smtClean="0"/>
          </a:p>
          <a:p>
            <a:pPr algn="ctr"/>
            <a:r>
              <a:rPr lang="en-US" dirty="0" smtClean="0"/>
              <a:t>Please complete the feedback form for each resource, so we can continue to improve them!</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055411839"/>
      </p:ext>
    </p:extLst>
  </p:cSld>
  <p:clrMapOvr>
    <a:masterClrMapping/>
  </p:clrMapOvr>
  <mc:AlternateContent xmlns:mc="http://schemas.openxmlformats.org/markup-compatibility/2006">
    <mc:Choice xmlns:p14="http://schemas.microsoft.com/office/powerpoint/2010/main" Requires="p14">
      <p:transition spd="slow" p14:dur="2000" advTm="8378"/>
    </mc:Choice>
    <mc:Fallback>
      <p:transition spd="slow" advTm="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About the Center</a:t>
            </a:r>
            <a:endParaRPr lang="en-US" dirty="0">
              <a:solidFill>
                <a:schemeClr val="tx1"/>
              </a:solidFill>
            </a:endParaRPr>
          </a:p>
        </p:txBody>
      </p:sp>
      <p:sp>
        <p:nvSpPr>
          <p:cNvPr id="5" name="Content Placeholder 4"/>
          <p:cNvSpPr>
            <a:spLocks noGrp="1"/>
          </p:cNvSpPr>
          <p:nvPr>
            <p:ph idx="1"/>
          </p:nvPr>
        </p:nvSpPr>
        <p:spPr/>
        <p:txBody>
          <a:bodyPr>
            <a:normAutofit/>
          </a:bodyPr>
          <a:lstStyle/>
          <a:p>
            <a:r>
              <a:rPr lang="en-US" dirty="0" smtClean="0"/>
              <a:t>Goal</a:t>
            </a:r>
            <a:r>
              <a:rPr lang="en-US" dirty="0"/>
              <a:t>: </a:t>
            </a:r>
            <a:r>
              <a:rPr lang="en-US" dirty="0" smtClean="0"/>
              <a:t>To </a:t>
            </a:r>
            <a:r>
              <a:rPr lang="en-US" dirty="0"/>
              <a:t>uphold high quality adolescent sexual and reproductive health programs and services for young people by ensuring professionals and organizations are ready and able to use evidence and innovation</a:t>
            </a:r>
            <a:r>
              <a:rPr lang="en-US" dirty="0" smtClean="0"/>
              <a:t>.</a:t>
            </a:r>
          </a:p>
          <a:p>
            <a:r>
              <a:rPr lang="en-US" dirty="0"/>
              <a:t>Research tells us that professionals who receive support—such as training, technical assistance, elearning, networking, etc.—are better able to do their jobs. </a:t>
            </a:r>
          </a:p>
          <a:p>
            <a:pPr lvl="1"/>
            <a:r>
              <a:rPr lang="en-US" dirty="0" smtClean="0"/>
              <a:t>And </a:t>
            </a:r>
            <a:r>
              <a:rPr lang="en-US" dirty="0"/>
              <a:t>when professionals are better prepared, we see more positive outcomes for young people</a:t>
            </a:r>
            <a:r>
              <a:rPr lang="en-US" dirty="0" smtClean="0"/>
              <a:t>.</a:t>
            </a:r>
            <a:endParaRPr lang="en-US" dirty="0"/>
          </a:p>
        </p:txBody>
      </p:sp>
      <p:sp>
        <p:nvSpPr>
          <p:cNvPr id="8" name="Footer Placeholder 7"/>
          <p:cNvSpPr>
            <a:spLocks noGrp="1"/>
          </p:cNvSpPr>
          <p:nvPr>
            <p:ph type="ftr" sz="quarter" idx="11"/>
          </p:nvPr>
        </p:nvSpPr>
        <p:spPr/>
        <p:txBody>
          <a:bodyPr/>
          <a:lstStyle/>
          <a:p>
            <a:r>
              <a:rPr lang="en-US" dirty="0" smtClean="0"/>
              <a:t>© 2018 Healthy Teen Network</a:t>
            </a:r>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595310336"/>
      </p:ext>
    </p:extLst>
  </p:cSld>
  <p:clrMapOvr>
    <a:masterClrMapping/>
  </p:clrMapOvr>
  <mc:AlternateContent xmlns:mc="http://schemas.openxmlformats.org/markup-compatibility/2006">
    <mc:Choice xmlns:p14="http://schemas.microsoft.com/office/powerpoint/2010/main" Requires="p14">
      <p:transition spd="slow" p14:dur="2000" advTm="11530"/>
    </mc:Choice>
    <mc:Fallback>
      <p:transition spd="slow" advTm="11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Center Resources</a:t>
            </a:r>
            <a:endParaRPr lang="en-US" dirty="0">
              <a:solidFill>
                <a:schemeClr val="tx1"/>
              </a:solidFill>
            </a:endParaRPr>
          </a:p>
        </p:txBody>
      </p:sp>
      <p:sp>
        <p:nvSpPr>
          <p:cNvPr id="5" name="Content Placeholder 4"/>
          <p:cNvSpPr>
            <a:spLocks noGrp="1"/>
          </p:cNvSpPr>
          <p:nvPr>
            <p:ph idx="1"/>
          </p:nvPr>
        </p:nvSpPr>
        <p:spPr/>
        <p:txBody>
          <a:bodyPr>
            <a:normAutofit lnSpcReduction="10000"/>
          </a:bodyPr>
          <a:lstStyle/>
          <a:p>
            <a:pPr marL="0" indent="0">
              <a:buNone/>
            </a:pPr>
            <a:r>
              <a:rPr lang="en-US" i="1" dirty="0" smtClean="0"/>
              <a:t>Attending trainings is expensive and time intensive…distance learning, or elearning, offers professional development when YOU want it!</a:t>
            </a:r>
          </a:p>
          <a:p>
            <a:pPr marL="0" indent="0">
              <a:buNone/>
            </a:pPr>
            <a:endParaRPr lang="en-US" dirty="0" smtClean="0"/>
          </a:p>
          <a:p>
            <a:pPr marL="0" indent="0">
              <a:buNone/>
            </a:pPr>
            <a:r>
              <a:rPr lang="en-US" dirty="0" smtClean="0"/>
              <a:t>Center resources are…</a:t>
            </a:r>
          </a:p>
          <a:p>
            <a:r>
              <a:rPr lang="en-US" dirty="0" smtClean="0"/>
              <a:t>Available online.</a:t>
            </a:r>
          </a:p>
          <a:p>
            <a:r>
              <a:rPr lang="en-US" dirty="0" smtClean="0"/>
              <a:t>Ready when </a:t>
            </a:r>
            <a:r>
              <a:rPr lang="en-US" u="sng" dirty="0" smtClean="0"/>
              <a:t>you</a:t>
            </a:r>
            <a:r>
              <a:rPr lang="en-US" dirty="0" smtClean="0"/>
              <a:t> want them, on your timing; most courses are self-paced.</a:t>
            </a:r>
          </a:p>
          <a:p>
            <a:r>
              <a:rPr lang="en-US" dirty="0" smtClean="0"/>
              <a:t>Easy to use.</a:t>
            </a:r>
          </a:p>
          <a:p>
            <a:r>
              <a:rPr lang="en-US" dirty="0" smtClean="0"/>
              <a:t>Interactive and engaging…more than just webinars!</a:t>
            </a:r>
          </a:p>
          <a:p>
            <a:pPr lvl="1"/>
            <a:endParaRPr lang="en-US" dirty="0" smtClean="0"/>
          </a:p>
          <a:p>
            <a:pPr marL="0" indent="0">
              <a:buNone/>
            </a:pPr>
            <a:r>
              <a:rPr lang="en-US" dirty="0"/>
              <a:t>A</a:t>
            </a:r>
            <a:r>
              <a:rPr lang="en-US" dirty="0" smtClean="0"/>
              <a:t>nd most Center resources are </a:t>
            </a:r>
            <a:r>
              <a:rPr lang="en-US" b="1" dirty="0" smtClean="0"/>
              <a:t>FREE</a:t>
            </a:r>
            <a:r>
              <a:rPr lang="en-US" dirty="0" smtClean="0"/>
              <a:t>!</a:t>
            </a:r>
          </a:p>
        </p:txBody>
      </p:sp>
      <p:sp>
        <p:nvSpPr>
          <p:cNvPr id="8" name="Footer Placeholder 7"/>
          <p:cNvSpPr>
            <a:spLocks noGrp="1"/>
          </p:cNvSpPr>
          <p:nvPr>
            <p:ph type="ftr" sz="quarter" idx="11"/>
          </p:nvPr>
        </p:nvSpPr>
        <p:spPr/>
        <p:txBody>
          <a:bodyPr/>
          <a:lstStyle/>
          <a:p>
            <a:r>
              <a:rPr lang="en-US" dirty="0" smtClean="0"/>
              <a:t>© 2018 Healthy Teen Network</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844999340"/>
      </p:ext>
    </p:extLst>
  </p:cSld>
  <p:clrMapOvr>
    <a:masterClrMapping/>
  </p:clrMapOvr>
  <mc:AlternateContent xmlns:mc="http://schemas.openxmlformats.org/markup-compatibility/2006">
    <mc:Choice xmlns:p14="http://schemas.microsoft.com/office/powerpoint/2010/main" Requires="p14">
      <p:transition spd="slow" p14:dur="2000" advTm="10531"/>
    </mc:Choice>
    <mc:Fallback>
      <p:transition spd="slow" advTm="1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2362" y="1850065"/>
            <a:ext cx="6289055" cy="2570131"/>
          </a:xfrm>
        </p:spPr>
        <p:txBody>
          <a:bodyPr>
            <a:noAutofit/>
          </a:bodyPr>
          <a:lstStyle/>
          <a:p>
            <a:r>
              <a:rPr lang="en-US" sz="4000" dirty="0" smtClean="0"/>
              <a:t>How many of you have</a:t>
            </a:r>
            <a:br>
              <a:rPr lang="en-US" sz="4000" dirty="0" smtClean="0"/>
            </a:br>
            <a:r>
              <a:rPr lang="en-US" sz="4000" dirty="0" smtClean="0"/>
              <a:t>encountered people who don’t</a:t>
            </a:r>
            <a:r>
              <a:rPr lang="en-US" sz="4000" dirty="0"/>
              <a:t> </a:t>
            </a:r>
            <a:r>
              <a:rPr lang="en-US" sz="4000" dirty="0" smtClean="0"/>
              <a:t>see the value of sex ed in schools?</a:t>
            </a:r>
            <a:endParaRPr lang="en-US" sz="4000" dirty="0"/>
          </a:p>
        </p:txBody>
      </p:sp>
      <p:pic>
        <p:nvPicPr>
          <p:cNvPr id="5"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11" y="489098"/>
            <a:ext cx="4072270" cy="4072270"/>
          </a:xfrm>
          <a:prstGeom prst="rect">
            <a:avLst/>
          </a:prstGeom>
          <a:effectLst>
            <a:outerShdw blurRad="50800" dir="14400000">
              <a:srgbClr val="000000">
                <a:alpha val="40000"/>
              </a:srgbClr>
            </a:outerShdw>
          </a:effectLst>
        </p:spPr>
      </p:pic>
      <p:sp>
        <p:nvSpPr>
          <p:cNvPr id="3" name="Footer Placeholder 2"/>
          <p:cNvSpPr>
            <a:spLocks noGrp="1"/>
          </p:cNvSpPr>
          <p:nvPr>
            <p:ph type="ftr" sz="quarter" idx="11"/>
          </p:nvPr>
        </p:nvSpPr>
        <p:spPr/>
        <p:txBody>
          <a:bodyPr/>
          <a:lstStyle/>
          <a:p>
            <a:r>
              <a:rPr lang="en-US" dirty="0" smtClean="0"/>
              <a:t>© 2018 Healthy Teen Network</a:t>
            </a:r>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756775524"/>
      </p:ext>
    </p:extLst>
  </p:cSld>
  <p:clrMapOvr>
    <a:masterClrMapping/>
  </p:clrMapOvr>
  <mc:AlternateContent xmlns:mc="http://schemas.openxmlformats.org/markup-compatibility/2006">
    <mc:Choice xmlns:p14="http://schemas.microsoft.com/office/powerpoint/2010/main" Requires="p14">
      <p:transition spd="slow" p14:dur="2000" advTm="4464"/>
    </mc:Choice>
    <mc:Fallback>
      <p:transition spd="slow" advTm="4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6"/>
          </p:nvPr>
        </p:nvSpPr>
        <p:spPr>
          <a:xfrm>
            <a:off x="6156000" y="572493"/>
            <a:ext cx="4880300" cy="5717095"/>
          </a:xfrm>
        </p:spPr>
        <p:txBody>
          <a:bodyPr>
            <a:normAutofit lnSpcReduction="10000"/>
          </a:bodyPr>
          <a:lstStyle/>
          <a:p>
            <a:pPr marL="285750" indent="-285750">
              <a:buFont typeface="Courier New" panose="02070309020205020404" pitchFamily="49" charset="0"/>
              <a:buChar char="o"/>
            </a:pPr>
            <a:r>
              <a:rPr lang="en-US" dirty="0" smtClean="0"/>
              <a:t>Practice </a:t>
            </a:r>
            <a:r>
              <a:rPr lang="en-US" dirty="0"/>
              <a:t>building effective messages by working through real-world scenarios using evidence-based communication techniques</a:t>
            </a:r>
            <a:r>
              <a:rPr lang="en-US" dirty="0" smtClean="0"/>
              <a:t>.</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smtClean="0"/>
              <a:t>For example, work </a:t>
            </a:r>
            <a:r>
              <a:rPr lang="en-US" dirty="0"/>
              <a:t>with Karen, your school </a:t>
            </a:r>
            <a:r>
              <a:rPr lang="en-US" dirty="0" smtClean="0"/>
              <a:t>principle</a:t>
            </a:r>
            <a:r>
              <a:rPr lang="en-US" dirty="0"/>
              <a:t> </a:t>
            </a:r>
            <a:r>
              <a:rPr lang="en-US" dirty="0" smtClean="0"/>
              <a:t>and test scenarios </a:t>
            </a:r>
            <a:r>
              <a:rPr lang="en-US" dirty="0"/>
              <a:t>of examples you might bring to Karen, to show why you want to make some changes to your school’s sex ed….and with each you get to see how she’d respond. </a:t>
            </a:r>
            <a:endParaRPr lang="en-US" dirty="0" smtClean="0"/>
          </a:p>
          <a:p>
            <a:pPr marL="285750" indent="-285750">
              <a:buFont typeface="Courier New" panose="02070309020205020404" pitchFamily="49" charset="0"/>
              <a:buChar char="o"/>
            </a:pPr>
            <a:endParaRPr lang="en-US" dirty="0" smtClean="0"/>
          </a:p>
          <a:p>
            <a:pPr marL="285750" indent="-285750">
              <a:buFont typeface="Courier New" panose="02070309020205020404" pitchFamily="49" charset="0"/>
              <a:buChar char="o"/>
            </a:pPr>
            <a:r>
              <a:rPr lang="en-US" dirty="0" smtClean="0"/>
              <a:t>You </a:t>
            </a:r>
            <a:r>
              <a:rPr lang="en-US" dirty="0"/>
              <a:t>get to test messages and practice, to help you work out how you might use them in real life</a:t>
            </a:r>
            <a:r>
              <a:rPr lang="en-US" dirty="0" smtClean="0"/>
              <a:t>.</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smtClean="0"/>
              <a:t>Let’s take a look…</a:t>
            </a:r>
            <a:endParaRPr lang="en-US" dirty="0"/>
          </a:p>
          <a:p>
            <a:endParaRPr lang="en-US" dirty="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dirty="0" smtClean="0"/>
              <a:t>© 2018 Healthy Teen Network</a:t>
            </a:r>
            <a:endParaRPr lang="en-US" dirty="0"/>
          </a:p>
        </p:txBody>
      </p:sp>
      <p:pic>
        <p:nvPicPr>
          <p:cNvPr id="9"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2182" y="832719"/>
            <a:ext cx="3306510" cy="3306510"/>
          </a:xfrm>
          <a:prstGeom prst="rect">
            <a:avLst/>
          </a:prstGeom>
          <a:effectLst>
            <a:outerShdw blurRad="50800" dir="14400000">
              <a:srgbClr val="000000">
                <a:alpha val="40000"/>
              </a:srgbClr>
            </a:outerShdw>
          </a:effec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2592696"/>
      </p:ext>
    </p:extLst>
  </p:cSld>
  <p:clrMapOvr>
    <a:masterClrMapping/>
  </p:clrMapOvr>
  <mc:AlternateContent xmlns:mc="http://schemas.openxmlformats.org/markup-compatibility/2006">
    <mc:Choice xmlns:p14="http://schemas.microsoft.com/office/powerpoint/2010/main" Requires="p14">
      <p:transition spd="slow" p14:dur="2000" advTm="15141"/>
    </mc:Choice>
    <mc:Fallback>
      <p:transition spd="slow" advTm="1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50733"/>
            <a:ext cx="3081867" cy="3081867"/>
          </a:xfrm>
          <a:prstGeom prst="rect">
            <a:avLst/>
          </a:prstGeom>
        </p:spPr>
      </p:pic>
      <p:pic>
        <p:nvPicPr>
          <p:cNvPr id="2" name="karen45.9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81867" y="0"/>
            <a:ext cx="9110133" cy="6832600"/>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67278427"/>
      </p:ext>
    </p:extLst>
  </p:cSld>
  <p:clrMapOvr>
    <a:masterClrMapping/>
  </p:clrMapOvr>
  <mc:AlternateContent xmlns:mc="http://schemas.openxmlformats.org/markup-compatibility/2006">
    <mc:Choice xmlns:p14="http://schemas.microsoft.com/office/powerpoint/2010/main" Requires="p14">
      <p:transition spd="slow" p14:dur="2000" advTm="54032"/>
    </mc:Choice>
    <mc:Fallback>
      <p:transition spd="slow" advTm="54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audio isNarration="1">
              <p:cMediaNode vol="80000" showWhenStopped="0">
                <p:cTn id="8"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566" objId="2"/>
        <p14:stopEvt time="50604"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35795" y="393405"/>
            <a:ext cx="6735623" cy="4026791"/>
          </a:xfrm>
        </p:spPr>
        <p:txBody>
          <a:bodyPr>
            <a:normAutofit/>
          </a:bodyPr>
          <a:lstStyle/>
          <a:p>
            <a:r>
              <a:rPr lang="en-US" dirty="0" smtClean="0"/>
              <a:t>How many of you have had a difficult question you</a:t>
            </a:r>
            <a:r>
              <a:rPr lang="en-US" dirty="0"/>
              <a:t> </a:t>
            </a:r>
            <a:r>
              <a:rPr lang="en-US" dirty="0" smtClean="0"/>
              <a:t>don’t know how to answer?</a:t>
            </a:r>
            <a:endParaRPr lang="en-US" dirty="0"/>
          </a:p>
        </p:txBody>
      </p:sp>
      <p:pic>
        <p:nvPicPr>
          <p:cNvPr id="4" name="Content Placeholder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791" y="990100"/>
            <a:ext cx="3430096" cy="3430096"/>
          </a:xfrm>
          <a:prstGeom prst="rect">
            <a:avLst/>
          </a:prstGeom>
          <a:effectLst>
            <a:outerShdw blurRad="50800" dir="14400000">
              <a:srgbClr val="000000">
                <a:alpha val="40000"/>
              </a:srgbClr>
            </a:outerShdw>
          </a:effectLst>
        </p:spPr>
      </p:pic>
      <p:sp>
        <p:nvSpPr>
          <p:cNvPr id="3" name="Footer Placeholder 2"/>
          <p:cNvSpPr>
            <a:spLocks noGrp="1"/>
          </p:cNvSpPr>
          <p:nvPr>
            <p:ph type="ftr" sz="quarter" idx="11"/>
          </p:nvPr>
        </p:nvSpPr>
        <p:spPr/>
        <p:txBody>
          <a:bodyPr/>
          <a:lstStyle/>
          <a:p>
            <a:r>
              <a:rPr lang="en-US" dirty="0" smtClean="0"/>
              <a:t>© 2018 Healthy Teen Network</a:t>
            </a:r>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95221229"/>
      </p:ext>
    </p:extLst>
  </p:cSld>
  <p:clrMapOvr>
    <a:masterClrMapping/>
  </p:clrMapOvr>
  <mc:AlternateContent xmlns:mc="http://schemas.openxmlformats.org/markup-compatibility/2006">
    <mc:Choice xmlns:p14="http://schemas.microsoft.com/office/powerpoint/2010/main" Requires="p14">
      <p:transition spd="slow" p14:dur="2000" advTm="4893"/>
    </mc:Choice>
    <mc:Fallback>
      <p:transition spd="slow" advTm="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6"/>
          </p:nvPr>
        </p:nvSpPr>
        <p:spPr>
          <a:xfrm>
            <a:off x="6156000" y="572493"/>
            <a:ext cx="4880300" cy="5717095"/>
          </a:xfrm>
        </p:spPr>
        <p:txBody>
          <a:bodyPr>
            <a:normAutofit fontScale="92500" lnSpcReduction="10000"/>
          </a:bodyPr>
          <a:lstStyle/>
          <a:p>
            <a:pPr marL="285750" indent="-285750">
              <a:buFont typeface="Courier New" panose="02070309020205020404" pitchFamily="49" charset="0"/>
              <a:buChar char="o"/>
            </a:pPr>
            <a:r>
              <a:rPr lang="en-US" dirty="0"/>
              <a:t>E</a:t>
            </a:r>
            <a:r>
              <a:rPr lang="en-US" dirty="0" smtClean="0"/>
              <a:t>xplore </a:t>
            </a:r>
            <a:r>
              <a:rPr lang="en-US" dirty="0"/>
              <a:t>essential classroom management </a:t>
            </a:r>
            <a:r>
              <a:rPr lang="en-US" dirty="0" smtClean="0"/>
              <a:t>techniques </a:t>
            </a:r>
            <a:r>
              <a:rPr lang="en-US" dirty="0"/>
              <a:t>for the sex education classroom. </a:t>
            </a:r>
          </a:p>
          <a:p>
            <a:endParaRPr lang="en-US" dirty="0"/>
          </a:p>
          <a:p>
            <a:pPr marL="285750" indent="-285750">
              <a:buFont typeface="Courier New" panose="02070309020205020404" pitchFamily="49" charset="0"/>
              <a:buChar char="o"/>
            </a:pPr>
            <a:r>
              <a:rPr lang="en-US" dirty="0"/>
              <a:t>You see examples of student behaviors, with examples of teacher responses to redirect or shift the focus back to the lesson.</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You also look at some of the characteristics of evidence-based programs, and how they design the classroom setting for success.</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There’s also some opportunity for personal reflection.</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smtClean="0"/>
              <a:t>Let’s take a look…</a:t>
            </a:r>
            <a:endParaRPr lang="en-US" dirty="0"/>
          </a:p>
          <a:p>
            <a:endParaRPr lang="en-US" dirty="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dirty="0" smtClean="0"/>
              <a:t>© 2018 Healthy Teen Network</a:t>
            </a:r>
            <a:endParaRPr lang="en-US" dirty="0"/>
          </a:p>
        </p:txBody>
      </p:sp>
      <p:pic>
        <p:nvPicPr>
          <p:cNvPr id="5" name="Content Placeholder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4251" y="891245"/>
            <a:ext cx="3181447" cy="3181447"/>
          </a:xfrm>
          <a:prstGeom prst="rect">
            <a:avLst/>
          </a:prstGeom>
          <a:effectLst>
            <a:outerShdw blurRad="50800" dir="14400000">
              <a:srgbClr val="000000">
                <a:alpha val="40000"/>
              </a:srgbClr>
            </a:out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49279518"/>
      </p:ext>
    </p:extLst>
  </p:cSld>
  <p:clrMapOvr>
    <a:masterClrMapping/>
  </p:clrMapOvr>
  <mc:AlternateContent xmlns:mc="http://schemas.openxmlformats.org/markup-compatibility/2006">
    <mc:Choice xmlns:p14="http://schemas.microsoft.com/office/powerpoint/2010/main" Requires="p14">
      <p:transition spd="slow" p14:dur="2000" advTm="11503"/>
    </mc:Choice>
    <mc:Fallback>
      <p:transition spd="slow" advTm="1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locking 19.67">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7"/>
          <a:stretch>
            <a:fillRect/>
          </a:stretch>
        </p:blipFill>
        <p:spPr>
          <a:xfrm>
            <a:off x="1210194" y="684000"/>
            <a:ext cx="10981806" cy="6174000"/>
          </a:xfrm>
        </p:spPr>
      </p:pic>
      <p:pic>
        <p:nvPicPr>
          <p:cNvPr id="3" name="Content Placeholder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4701600"/>
            <a:ext cx="2156400" cy="2156400"/>
          </a:xfrm>
          <a:prstGeom prst="rect">
            <a:avLst/>
          </a:prstGeom>
          <a:effectLst>
            <a:outerShdw blurRad="50800" dir="14400000">
              <a:srgbClr val="000000">
                <a:alpha val="40000"/>
              </a:srgbClr>
            </a:outerShdw>
          </a:effectLst>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163621"/>
      </p:ext>
    </p:extLst>
  </p:cSld>
  <p:clrMapOvr>
    <a:masterClrMapping/>
  </p:clrMapOvr>
  <mc:AlternateContent xmlns:mc="http://schemas.openxmlformats.org/markup-compatibility/2006">
    <mc:Choice xmlns:p14="http://schemas.microsoft.com/office/powerpoint/2010/main" Requires="p14">
      <p:transition spd="slow" p14:dur="2000" advTm="25820"/>
    </mc:Choice>
    <mc:Fallback>
      <p:transition spd="slow" advTm="25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audio isNarration="1">
              <p:cMediaNode vol="80000" showWhenStopped="0">
                <p:cTn id="8"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532" objId="2"/>
        <p14:stopEvt time="23301"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4.8|4.5"/>
</p:tagLst>
</file>

<file path=ppt/tags/tag2.xml><?xml version="1.0" encoding="utf-8"?>
<p:tagLst xmlns:a="http://schemas.openxmlformats.org/drawingml/2006/main" xmlns:r="http://schemas.openxmlformats.org/officeDocument/2006/relationships" xmlns:p="http://schemas.openxmlformats.org/presentationml/2006/main">
  <p:tag name="TIMING" val="|0.7|3.3|1.2|1.7|1.1|1.3"/>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ags/tag4.xml><?xml version="1.0" encoding="utf-8"?>
<p:tagLst xmlns:a="http://schemas.openxmlformats.org/drawingml/2006/main" xmlns:r="http://schemas.openxmlformats.org/officeDocument/2006/relationships" xmlns:p="http://schemas.openxmlformats.org/presentationml/2006/main">
  <p:tag name="TIMING" val="|3.1"/>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ags/tag6.xml><?xml version="1.0" encoding="utf-8"?>
<p:tagLst xmlns:a="http://schemas.openxmlformats.org/drawingml/2006/main" xmlns:r="http://schemas.openxmlformats.org/officeDocument/2006/relationships" xmlns:p="http://schemas.openxmlformats.org/presentationml/2006/main">
  <p:tag name="TIMING" val="|4.9"/>
</p:tagLst>
</file>

<file path=ppt/tags/tag7.xml><?xml version="1.0" encoding="utf-8"?>
<p:tagLst xmlns:a="http://schemas.openxmlformats.org/drawingml/2006/main" xmlns:r="http://schemas.openxmlformats.org/officeDocument/2006/relationships" xmlns:p="http://schemas.openxmlformats.org/presentationml/2006/main">
  <p:tag name="TIMING" val="|37"/>
</p:tagLst>
</file>

<file path=ppt/tags/tag8.xml><?xml version="1.0" encoding="utf-8"?>
<p:tagLst xmlns:a="http://schemas.openxmlformats.org/drawingml/2006/main" xmlns:r="http://schemas.openxmlformats.org/officeDocument/2006/relationships" xmlns:p="http://schemas.openxmlformats.org/presentationml/2006/main">
  <p:tag name="TIMING" val="|4.5"/>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1">
      <a:dk1>
        <a:sysClr val="windowText" lastClr="000000"/>
      </a:dk1>
      <a:lt1>
        <a:sysClr val="window" lastClr="FFFFFF"/>
      </a:lt1>
      <a:dk2>
        <a:srgbClr val="212121"/>
      </a:dk2>
      <a:lt2>
        <a:srgbClr val="636363"/>
      </a:lt2>
      <a:accent1>
        <a:srgbClr val="00948C"/>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1015</TotalTime>
  <Words>754</Words>
  <Application>Microsoft Office PowerPoint</Application>
  <PresentationFormat>Widescreen</PresentationFormat>
  <Paragraphs>95</Paragraphs>
  <Slides>18</Slides>
  <Notes>18</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Century Gothic</vt:lpstr>
      <vt:lpstr>Wingdings 2</vt:lpstr>
      <vt:lpstr>Arial</vt:lpstr>
      <vt:lpstr>Courier New</vt:lpstr>
      <vt:lpstr>Calibri</vt:lpstr>
      <vt:lpstr>Quotable</vt:lpstr>
      <vt:lpstr>PowerPoint Presentation</vt:lpstr>
      <vt:lpstr>About the Center</vt:lpstr>
      <vt:lpstr>Center Resources</vt:lpstr>
      <vt:lpstr>How many of you have encountered people who don’t see the value of sex ed in schools?</vt:lpstr>
      <vt:lpstr>PowerPoint Presentation</vt:lpstr>
      <vt:lpstr>PowerPoint Presentation</vt:lpstr>
      <vt:lpstr>How many of you have had a difficult question you don’t know how to answer?</vt:lpstr>
      <vt:lpstr>PowerPoint Presentation</vt:lpstr>
      <vt:lpstr>PowerPoint Presentation</vt:lpstr>
      <vt:lpstr>We want to serve all our young people regardless of their gender or sexuality, but sometimes we don’t where to start or what we need to be mindful of.</vt:lpstr>
      <vt:lpstr>PowerPoint Presentation</vt:lpstr>
      <vt:lpstr>PowerPoint Presentation</vt:lpstr>
      <vt:lpstr>How do you navigate the sometimes complicated relationship questions or situations your students deal with every day? </vt:lpstr>
      <vt:lpstr>PowerPoint Presentation</vt:lpstr>
      <vt:lpstr>PowerPoint Presentation</vt:lpstr>
      <vt:lpstr>The Teacher’s Guide is EIGHT Resources in ONE!</vt:lpstr>
      <vt:lpstr>And More…Now &amp; Even More Coming Soon…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Desiderio</dc:creator>
  <cp:lastModifiedBy>Gina Desiderio</cp:lastModifiedBy>
  <cp:revision>49</cp:revision>
  <dcterms:created xsi:type="dcterms:W3CDTF">2018-10-23T21:31:17Z</dcterms:created>
  <dcterms:modified xsi:type="dcterms:W3CDTF">2018-10-30T17:35:26Z</dcterms:modified>
</cp:coreProperties>
</file>